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62" r:id="rId2"/>
    <p:sldId id="309" r:id="rId3"/>
    <p:sldId id="310" r:id="rId4"/>
    <p:sldId id="311" r:id="rId5"/>
    <p:sldId id="363"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1" r:id="rId54"/>
    <p:sldId id="382" r:id="rId55"/>
    <p:sldId id="383" r:id="rId56"/>
    <p:sldId id="384" r:id="rId57"/>
    <p:sldId id="385" r:id="rId58"/>
    <p:sldId id="386" r:id="rId59"/>
    <p:sldId id="387" r:id="rId60"/>
    <p:sldId id="342" r:id="rId61"/>
    <p:sldId id="343" r:id="rId6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845;&#65289;%20&#20013;&#22269;&#29305;&#33394;&#31038;&#20250;&#20027;&#20041;&#30340;&#21019;&#31435;&#12289;&#21457;&#23637;&#21644;&#23436;&#21892;.DOC"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345059" y="1799829"/>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721323" y="3857566"/>
            <a:ext cx="6577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21323" y="5297726"/>
            <a:ext cx="6577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628663" y="2636912"/>
            <a:ext cx="6761704" cy="1292662"/>
          </a:xfrm>
          <a:prstGeom prst="rect">
            <a:avLst/>
          </a:prstGeom>
        </p:spPr>
        <p:txBody>
          <a:bodyPr wrap="square">
            <a:spAutoFit/>
          </a:bodyPr>
          <a:lstStyle/>
          <a:p>
            <a:pPr>
              <a:lnSpc>
                <a:spcPct val="150000"/>
              </a:lnSpc>
            </a:pP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改革开放以来党的全部理</a:t>
            </a:r>
            <a:r>
              <a:rPr lang="zh-CN" altLang="en-US"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论</a:t>
            </a:r>
            <a:endParaRPr lang="en-US" altLang="zh-CN"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endParaRPr>
          </a:p>
          <a:p>
            <a:pPr>
              <a:lnSpc>
                <a:spcPct val="150000"/>
              </a:lnSpc>
            </a:pP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和</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实践的主题</a:t>
            </a:r>
          </a:p>
        </p:txBody>
      </p:sp>
      <p:sp>
        <p:nvSpPr>
          <p:cNvPr id="25" name="矩形 24">
            <a:hlinkClick r:id="rId3" action="ppaction://hlinksldjump"/>
          </p:cNvPr>
          <p:cNvSpPr/>
          <p:nvPr/>
        </p:nvSpPr>
        <p:spPr>
          <a:xfrm>
            <a:off x="3577307" y="4073590"/>
            <a:ext cx="6492250" cy="1292662"/>
          </a:xfrm>
          <a:prstGeom prst="rect">
            <a:avLst/>
          </a:prstGeom>
        </p:spPr>
        <p:txBody>
          <a:bodyPr wrap="square">
            <a:spAutoFit/>
          </a:bodyPr>
          <a:lstStyle/>
          <a:p>
            <a:pPr lvl="0" algn="ctr">
              <a:lnSpc>
                <a:spcPct val="150000"/>
              </a:lnSpc>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中国</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特色社会主义道路</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endPar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endParaRPr>
          </a:p>
          <a:p>
            <a:pPr lvl="0" algn="ctr">
              <a:lnSpc>
                <a:spcPct val="150000"/>
              </a:lnSpc>
              <a:tabLst>
                <a:tab pos="2430780" algn="l"/>
                <a:tab pos="5311140" algn="l"/>
              </a:tabLst>
            </a:pP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理</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论、制度、文化</a:t>
            </a:r>
          </a:p>
        </p:txBody>
      </p:sp>
      <p:sp>
        <p:nvSpPr>
          <p:cNvPr id="20" name="标题 1"/>
          <p:cNvSpPr txBox="1">
            <a:spLocks/>
          </p:cNvSpPr>
          <p:nvPr/>
        </p:nvSpPr>
        <p:spPr>
          <a:xfrm>
            <a:off x="10036344" y="280381"/>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748312" y="826236"/>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8" name="矩形 27">
            <a:hlinkClick r:id="rId4" action="ppaction://hlinksldjump"/>
          </p:cNvPr>
          <p:cNvSpPr/>
          <p:nvPr/>
        </p:nvSpPr>
        <p:spPr>
          <a:xfrm>
            <a:off x="1544539" y="570746"/>
            <a:ext cx="8297464" cy="553998"/>
          </a:xfrm>
          <a:prstGeom prst="rect">
            <a:avLst/>
          </a:prstGeom>
        </p:spPr>
        <p:txBody>
          <a:bodyPr wrap="none">
            <a:spAutoFit/>
          </a:bodyPr>
          <a:lstStyle/>
          <a:p>
            <a:r>
              <a:rPr lang="zh-CN" altLang="en-US" sz="3000" b="1" kern="100"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a:rPr>
              <a:t>第二框　中国特色社会主义的创立、发展和完善</a:t>
            </a:r>
            <a:endPar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836712"/>
            <a:ext cx="10975658"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改革开放以来党的全部理论和实践的主题</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主题的提出</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1982</a:t>
            </a:r>
            <a:r>
              <a:rPr lang="zh-CN" altLang="zh-CN" b="1" kern="100" dirty="0">
                <a:latin typeface="Times New Roman"/>
                <a:ea typeface="方正细黑一简体"/>
                <a:cs typeface="Times New Roman"/>
              </a:rPr>
              <a:t>年，在党的十二大开幕式上，邓小平明确提出了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走自己的道路，建设有中国特色的社会主义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这一鲜明主题。从此以后，中国共产党所有的理论创新和实践创新都是紧紧围绕着这个主题展开的。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特色社会主义是植根于中国大地、反映中国人民意愿、适应中国和时代发展进步要求的科学社会主义，这条路能走得通、走得远。历史和现实都告诉我们，只有社会主义才能救中国，只有中国特色社会主义才能发展中国，这是历史的结论、人民的选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88640"/>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改革开放以来党的理论创新成果</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邓小平理论</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788876923"/>
              </p:ext>
            </p:extLst>
          </p:nvPr>
        </p:nvGraphicFramePr>
        <p:xfrm>
          <a:off x="480963" y="1782129"/>
          <a:ext cx="11305256" cy="4599199"/>
        </p:xfrm>
        <a:graphic>
          <a:graphicData uri="http://schemas.openxmlformats.org/drawingml/2006/table">
            <a:tbl>
              <a:tblPr/>
              <a:tblGrid>
                <a:gridCol w="1036593"/>
                <a:gridCol w="10268663"/>
              </a:tblGrid>
              <a:tr h="60346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主题</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什么是社会主义、怎样建设社会主义</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03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重要内容</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作出把党和国家工作中心转移</a:t>
                      </a:r>
                      <a:r>
                        <a:rPr lang="zh-CN" sz="2800" b="1" kern="100" dirty="0" smtClean="0">
                          <a:effectLst/>
                          <a:latin typeface="Times New Roman"/>
                          <a:ea typeface="方正细黑一简体"/>
                          <a:cs typeface="Times New Roman"/>
                        </a:rPr>
                        <a:t>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上</a:t>
                      </a:r>
                      <a:r>
                        <a:rPr lang="zh-CN" sz="2800" b="1" kern="100" dirty="0">
                          <a:effectLst/>
                          <a:latin typeface="Times New Roman"/>
                          <a:ea typeface="方正细黑一简体"/>
                          <a:cs typeface="Times New Roman"/>
                        </a:rPr>
                        <a:t>来、实</a:t>
                      </a:r>
                      <a:r>
                        <a:rPr lang="zh-CN" sz="2800" b="1" kern="100" dirty="0" smtClean="0">
                          <a:effectLst/>
                          <a:latin typeface="Times New Roman"/>
                          <a:ea typeface="方正细黑一简体"/>
                          <a:cs typeface="Times New Roman"/>
                        </a:rPr>
                        <a:t>行</a:t>
                      </a:r>
                      <a:r>
                        <a:rPr lang="en-US" altLang="zh-CN" sz="2800" b="1" kern="100" dirty="0" smtClean="0">
                          <a:effectLst/>
                          <a:latin typeface="Times New Roman"/>
                          <a:ea typeface="方正细黑一简体"/>
                          <a:cs typeface="Times New Roman"/>
                        </a:rPr>
                        <a:t>_________</a:t>
                      </a:r>
                      <a:r>
                        <a:rPr lang="en-US" altLang="zh-CN" sz="2800" b="1" u="sng" kern="100" dirty="0" smtClean="0">
                          <a:effectLst/>
                          <a:latin typeface="Times New Roman"/>
                          <a:ea typeface="方正细黑一简体"/>
                          <a:cs typeface="Times New Roman"/>
                        </a:rPr>
                        <a:t>               </a:t>
                      </a:r>
                    </a:p>
                    <a:p>
                      <a:pPr algn="l">
                        <a:lnSpc>
                          <a:spcPct val="150000"/>
                        </a:lnSpc>
                        <a:spcAft>
                          <a:spcPts val="0"/>
                        </a:spcAft>
                        <a:tabLst>
                          <a:tab pos="5311140" algn="l"/>
                        </a:tabLst>
                      </a:pP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历史性决策，深刻揭示社会主义本质，确立社会主义初级阶</a:t>
                      </a:r>
                      <a:r>
                        <a:rPr lang="zh-CN" sz="2800" b="1" kern="100" dirty="0" smtClean="0">
                          <a:effectLst/>
                          <a:latin typeface="Times New Roman"/>
                          <a:ea typeface="方正细黑一简体"/>
                          <a:cs typeface="Times New Roman"/>
                        </a:rPr>
                        <a:t>段</a:t>
                      </a:r>
                      <a:r>
                        <a:rPr lang="en-US" altLang="zh-CN" sz="2800" b="1" u="sng" kern="100" dirty="0" smtClean="0">
                          <a:effectLst/>
                          <a:latin typeface="Times New Roman"/>
                          <a:ea typeface="方正细黑一简体"/>
                          <a:cs typeface="Times New Roman"/>
                        </a:rPr>
                        <a:t>   </a:t>
                      </a:r>
                    </a:p>
                    <a:p>
                      <a:pPr algn="l">
                        <a:lnSpc>
                          <a:spcPct val="150000"/>
                        </a:lnSpc>
                        <a:spcAft>
                          <a:spcPts val="0"/>
                        </a:spcAft>
                        <a:tabLst>
                          <a:tab pos="5311140" algn="l"/>
                        </a:tabLst>
                      </a:pPr>
                      <a:r>
                        <a:rPr lang="en-US" altLang="zh-CN" sz="2800" b="1" u="none"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明确提出走自己的路、建设中国特色社会主义，科学回答了建设中国特色社会主义的一系列基本问题，制定了到二十一世纪中叶分三步走、基本实</a:t>
                      </a:r>
                      <a:r>
                        <a:rPr lang="zh-CN" sz="2800" b="1" kern="100" dirty="0" smtClean="0">
                          <a:effectLst/>
                          <a:latin typeface="Times New Roman"/>
                          <a:ea typeface="方正细黑一简体"/>
                          <a:cs typeface="Times New Roman"/>
                        </a:rPr>
                        <a:t>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发展战略</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成</a:t>
                      </a:r>
                      <a:r>
                        <a:rPr lang="zh-CN" sz="2800" b="1" kern="100" dirty="0" smtClean="0">
                          <a:effectLst/>
                          <a:latin typeface="Times New Roman"/>
                          <a:ea typeface="方正细黑一简体"/>
                          <a:cs typeface="Times New Roman"/>
                        </a:rPr>
                        <a:t>功</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了</a:t>
                      </a:r>
                      <a:r>
                        <a:rPr lang="zh-CN" sz="2800" b="1" kern="100" dirty="0">
                          <a:effectLst/>
                          <a:latin typeface="Times New Roman"/>
                          <a:ea typeface="方正细黑一简体"/>
                          <a:cs typeface="Times New Roman"/>
                        </a:rPr>
                        <a:t>中国特色社会主义</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529635" y="2573396"/>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经济建设</a:t>
            </a:r>
            <a:endParaRPr lang="zh-CN" altLang="en-US" dirty="0"/>
          </a:p>
        </p:txBody>
      </p:sp>
      <p:sp>
        <p:nvSpPr>
          <p:cNvPr id="7" name="矩形 6"/>
          <p:cNvSpPr/>
          <p:nvPr/>
        </p:nvSpPr>
        <p:spPr>
          <a:xfrm>
            <a:off x="9942826" y="255593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改革开放</a:t>
            </a:r>
            <a:endParaRPr lang="zh-CN" altLang="en-US" dirty="0"/>
          </a:p>
        </p:txBody>
      </p:sp>
      <p:sp>
        <p:nvSpPr>
          <p:cNvPr id="8" name="矩形 7"/>
          <p:cNvSpPr/>
          <p:nvPr/>
        </p:nvSpPr>
        <p:spPr>
          <a:xfrm>
            <a:off x="1561083" y="380725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基本路线</a:t>
            </a:r>
            <a:endParaRPr lang="zh-CN" altLang="en-US" dirty="0"/>
          </a:p>
        </p:txBody>
      </p:sp>
      <p:sp>
        <p:nvSpPr>
          <p:cNvPr id="9" name="矩形 8"/>
          <p:cNvSpPr/>
          <p:nvPr/>
        </p:nvSpPr>
        <p:spPr>
          <a:xfrm>
            <a:off x="6628551" y="5103402"/>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社会主义现代化</a:t>
            </a:r>
            <a:endParaRPr lang="zh-CN" altLang="en-US" dirty="0"/>
          </a:p>
        </p:txBody>
      </p:sp>
      <p:sp>
        <p:nvSpPr>
          <p:cNvPr id="10" name="矩形 9"/>
          <p:cNvSpPr/>
          <p:nvPr/>
        </p:nvSpPr>
        <p:spPr>
          <a:xfrm>
            <a:off x="4954424" y="582224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开创</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772816"/>
            <a:ext cx="10744412" cy="2653752"/>
          </a:xfrm>
        </p:spPr>
        <p:txBody>
          <a:bodyPr/>
          <a:lstStyle/>
          <a:p>
            <a:pPr>
              <a:lnSpc>
                <a:spcPct val="200000"/>
              </a:lnSpc>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：社会主义的本质，是解放生产力，发展生产力，消灭剥削，消除两极分化，最终达到共同富裕。</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716731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260648"/>
            <a:ext cx="10975658" cy="4525963"/>
          </a:xfrm>
        </p:spPr>
        <p:txBody>
          <a:bodyPr/>
          <a:lstStyle/>
          <a:p>
            <a:pPr indent="713740" algn="just">
              <a:tabLst>
                <a:tab pos="5311140" algn="l"/>
              </a:tabLst>
            </a:pPr>
            <a:r>
              <a:rPr lang="en-US" altLang="zh-CN" b="1" kern="100" dirty="0" smtClean="0">
                <a:solidFill>
                  <a:srgbClr val="0000FF"/>
                </a:solidFill>
                <a:latin typeface="Times New Roman"/>
                <a:ea typeface="方正细黑一简体"/>
                <a:cs typeface="Courier New"/>
              </a:rPr>
              <a:t>(</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三个代表</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重要思想</a:t>
            </a:r>
            <a:endParaRPr lang="zh-CN" altLang="zh-CN" sz="1050" kern="100" dirty="0">
              <a:solidFill>
                <a:srgbClr val="0000FF"/>
              </a:solidFill>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765027722"/>
              </p:ext>
            </p:extLst>
          </p:nvPr>
        </p:nvGraphicFramePr>
        <p:xfrm>
          <a:off x="841003" y="1169569"/>
          <a:ext cx="10513168" cy="5229046"/>
        </p:xfrm>
        <a:graphic>
          <a:graphicData uri="http://schemas.openxmlformats.org/drawingml/2006/table">
            <a:tbl>
              <a:tblPr/>
              <a:tblGrid>
                <a:gridCol w="1029861"/>
                <a:gridCol w="9483307"/>
              </a:tblGrid>
              <a:tr h="1276588">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主题</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加深了</a:t>
                      </a:r>
                      <a:r>
                        <a:rPr lang="zh-CN" sz="2800" b="1" kern="100" dirty="0" smtClean="0">
                          <a:effectLst/>
                          <a:latin typeface="Times New Roman"/>
                          <a:ea typeface="方正细黑一简体"/>
                          <a:cs typeface="Times New Roman"/>
                        </a:rPr>
                        <a:t>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怎样建设社会主义和建设什么样的党、怎样建设党的认识</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806">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重要内容</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捍卫了中国特色社会主义，确立</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______________________</a:t>
                      </a:r>
                    </a:p>
                    <a:p>
                      <a:pPr algn="l">
                        <a:lnSpc>
                          <a:spcPct val="150000"/>
                        </a:lnSpc>
                        <a:spcAft>
                          <a:spcPts val="0"/>
                        </a:spcAft>
                        <a:tabLst>
                          <a:tab pos="5311140" algn="l"/>
                        </a:tabLst>
                      </a:pP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改革目标和基本框架，确立了社会主义初级阶段公有制为主体、多种所有制经济共同发展</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按劳分配为主体、多种分配方式并存</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开创全面改革开放新局面，推进党的建设新的伟大工程</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182">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成功把中国特色社会主</a:t>
                      </a:r>
                      <a:r>
                        <a:rPr lang="zh-CN" sz="2800" b="1" kern="100" dirty="0" smtClean="0">
                          <a:effectLst/>
                          <a:latin typeface="Times New Roman"/>
                          <a:ea typeface="方正细黑一简体"/>
                          <a:cs typeface="Times New Roman"/>
                        </a:rPr>
                        <a:t>义</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二</a:t>
                      </a:r>
                      <a:r>
                        <a:rPr lang="zh-CN" sz="2800" b="1" kern="100" dirty="0">
                          <a:effectLst/>
                          <a:latin typeface="Times New Roman"/>
                          <a:ea typeface="方正细黑一简体"/>
                          <a:cs typeface="Times New Roman"/>
                        </a:rPr>
                        <a:t>十一世纪</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289275" y="1249596"/>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什么是社会主义</a:t>
            </a:r>
            <a:endParaRPr lang="zh-CN" altLang="en-US" dirty="0"/>
          </a:p>
        </p:txBody>
      </p:sp>
      <p:sp>
        <p:nvSpPr>
          <p:cNvPr id="6" name="矩形 5"/>
          <p:cNvSpPr/>
          <p:nvPr/>
        </p:nvSpPr>
        <p:spPr>
          <a:xfrm>
            <a:off x="7274716" y="2545740"/>
            <a:ext cx="379142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社会主义市场经济体制</a:t>
            </a:r>
            <a:endParaRPr lang="zh-CN" altLang="en-US" dirty="0"/>
          </a:p>
        </p:txBody>
      </p:sp>
      <p:sp>
        <p:nvSpPr>
          <p:cNvPr id="7" name="矩形 6"/>
          <p:cNvSpPr/>
          <p:nvPr/>
        </p:nvSpPr>
        <p:spPr>
          <a:xfrm>
            <a:off x="7249715" y="388021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基本经济制度</a:t>
            </a:r>
            <a:endParaRPr lang="zh-CN" altLang="en-US" dirty="0"/>
          </a:p>
        </p:txBody>
      </p:sp>
      <p:sp>
        <p:nvSpPr>
          <p:cNvPr id="8" name="矩形 7"/>
          <p:cNvSpPr/>
          <p:nvPr/>
        </p:nvSpPr>
        <p:spPr>
          <a:xfrm>
            <a:off x="6918490" y="45091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分配制度</a:t>
            </a:r>
            <a:endParaRPr lang="zh-CN" altLang="en-US" dirty="0"/>
          </a:p>
        </p:txBody>
      </p:sp>
      <p:sp>
        <p:nvSpPr>
          <p:cNvPr id="9" name="矩形 8"/>
          <p:cNvSpPr/>
          <p:nvPr/>
        </p:nvSpPr>
        <p:spPr>
          <a:xfrm>
            <a:off x="7177707" y="58052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推向</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科学发展观</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732771366"/>
              </p:ext>
            </p:extLst>
          </p:nvPr>
        </p:nvGraphicFramePr>
        <p:xfrm>
          <a:off x="1201044" y="1394558"/>
          <a:ext cx="9793088" cy="4421247"/>
        </p:xfrm>
        <a:graphic>
          <a:graphicData uri="http://schemas.openxmlformats.org/drawingml/2006/table">
            <a:tbl>
              <a:tblPr/>
              <a:tblGrid>
                <a:gridCol w="927478"/>
                <a:gridCol w="8865610"/>
              </a:tblGrid>
              <a:tr h="80386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主题</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新形势下实</a:t>
                      </a:r>
                      <a:r>
                        <a:rPr lang="zh-CN" sz="2800" b="1" kern="100" dirty="0" smtClean="0">
                          <a:effectLst/>
                          <a:latin typeface="Times New Roman"/>
                          <a:ea typeface="方正细黑一简体"/>
                          <a:cs typeface="Times New Roman"/>
                        </a:rPr>
                        <a:t>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怎样发展等重大问题</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3521">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重要内容</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抓住重要战略机遇期，聚精会神搞建设，一心一意谋发展，强调坚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全面协调可持续发展，着力保障和改善民生，促进社会公平正义，推进党的执政能力建设</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建</a:t>
                      </a:r>
                      <a:r>
                        <a:rPr lang="zh-CN" sz="2800" b="1" kern="100" dirty="0">
                          <a:effectLst/>
                          <a:latin typeface="Times New Roman"/>
                          <a:ea typeface="方正细黑一简体"/>
                          <a:cs typeface="Times New Roman"/>
                        </a:rPr>
                        <a:t>设</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386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成功在新形势</a:t>
                      </a:r>
                      <a:r>
                        <a:rPr lang="zh-CN" sz="2800" b="1" kern="100" dirty="0" smtClean="0">
                          <a:effectLst/>
                          <a:latin typeface="Times New Roman"/>
                          <a:ea typeface="方正细黑一简体"/>
                          <a:cs typeface="Times New Roman"/>
                        </a:rPr>
                        <a:t>下</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发展了中国特色社会主义</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612963" y="155679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什么样的发展</a:t>
            </a:r>
            <a:endParaRPr lang="zh-CN" altLang="en-US" dirty="0"/>
          </a:p>
        </p:txBody>
      </p:sp>
      <p:sp>
        <p:nvSpPr>
          <p:cNvPr id="6" name="矩形 5"/>
          <p:cNvSpPr/>
          <p:nvPr/>
        </p:nvSpPr>
        <p:spPr>
          <a:xfrm>
            <a:off x="4369395" y="304979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以人为本</a:t>
            </a:r>
            <a:endParaRPr lang="zh-CN" altLang="en-US" dirty="0"/>
          </a:p>
        </p:txBody>
      </p:sp>
      <p:sp>
        <p:nvSpPr>
          <p:cNvPr id="7" name="矩形 6"/>
          <p:cNvSpPr/>
          <p:nvPr/>
        </p:nvSpPr>
        <p:spPr>
          <a:xfrm>
            <a:off x="3577307" y="434594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先进性</a:t>
            </a:r>
            <a:endParaRPr lang="zh-CN" altLang="en-US" dirty="0"/>
          </a:p>
        </p:txBody>
      </p:sp>
      <p:sp>
        <p:nvSpPr>
          <p:cNvPr id="8" name="矩形 7"/>
          <p:cNvSpPr/>
          <p:nvPr/>
        </p:nvSpPr>
        <p:spPr>
          <a:xfrm>
            <a:off x="5206113" y="5153183"/>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坚持</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7667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习近平新时代中国特色社会主义思想</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838426808"/>
              </p:ext>
            </p:extLst>
          </p:nvPr>
        </p:nvGraphicFramePr>
        <p:xfrm>
          <a:off x="1057027" y="1332696"/>
          <a:ext cx="10297144" cy="5120640"/>
        </p:xfrm>
        <a:graphic>
          <a:graphicData uri="http://schemas.openxmlformats.org/drawingml/2006/table">
            <a:tbl>
              <a:tblPr/>
              <a:tblGrid>
                <a:gridCol w="975216"/>
                <a:gridCol w="9321928"/>
              </a:tblGrid>
              <a:tr h="355611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创立</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党的十八大以来，以习近平同志为主要代表的中国共产党人，坚持把马克思主义基本原理</a:t>
                      </a:r>
                      <a:r>
                        <a:rPr lang="zh-CN" sz="2800" b="1" kern="100" dirty="0" smtClean="0">
                          <a:effectLst/>
                          <a:latin typeface="Times New Roman"/>
                          <a:ea typeface="方正细黑一简体"/>
                          <a:cs typeface="Times New Roman"/>
                        </a:rPr>
                        <a:t>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相</a:t>
                      </a:r>
                      <a:r>
                        <a:rPr lang="zh-CN" sz="2800" b="1" kern="100" dirty="0">
                          <a:effectLst/>
                          <a:latin typeface="Times New Roman"/>
                          <a:ea typeface="方正细黑一简体"/>
                          <a:cs typeface="Times New Roman"/>
                        </a:rPr>
                        <a:t>结合、</a:t>
                      </a:r>
                      <a:r>
                        <a:rPr lang="zh-CN" sz="2800" b="1" kern="100" dirty="0" smtClean="0">
                          <a:effectLst/>
                          <a:latin typeface="Times New Roman"/>
                          <a:ea typeface="方正细黑一简体"/>
                          <a:cs typeface="Times New Roman"/>
                        </a:rPr>
                        <a:t>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相</a:t>
                      </a:r>
                      <a:r>
                        <a:rPr lang="zh-CN" sz="2800" b="1" kern="100" dirty="0">
                          <a:effectLst/>
                          <a:latin typeface="Times New Roman"/>
                          <a:ea typeface="方正细黑一简体"/>
                          <a:cs typeface="Times New Roman"/>
                        </a:rPr>
                        <a:t>结合，坚持毛泽东思想、邓小平理论、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三个代表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重要思想、科学发展观，深刻总结并充分运用党成立以来</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从新的实际出发，创立了习近平新时代中国特色社会主义思想</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推动党和国家事业取得历史性成就、发生历史</a:t>
                      </a:r>
                      <a:r>
                        <a:rPr lang="zh-CN" sz="2800" b="1" kern="100" dirty="0" smtClean="0">
                          <a:effectLst/>
                          <a:latin typeface="Times New Roman"/>
                          <a:ea typeface="方正细黑一简体"/>
                          <a:cs typeface="Times New Roman"/>
                        </a:rPr>
                        <a:t>性</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中国特色社会主义进入</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393731" y="206084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中国具体实际</a:t>
            </a:r>
            <a:endParaRPr lang="zh-CN" altLang="en-US" dirty="0"/>
          </a:p>
        </p:txBody>
      </p:sp>
      <p:sp>
        <p:nvSpPr>
          <p:cNvPr id="6" name="矩形 5"/>
          <p:cNvSpPr/>
          <p:nvPr/>
        </p:nvSpPr>
        <p:spPr>
          <a:xfrm>
            <a:off x="2353171" y="2708920"/>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中华优秀传统文化</a:t>
            </a:r>
            <a:endParaRPr lang="zh-CN" altLang="en-US" dirty="0"/>
          </a:p>
        </p:txBody>
      </p:sp>
      <p:sp>
        <p:nvSpPr>
          <p:cNvPr id="7" name="矩形 6"/>
          <p:cNvSpPr/>
          <p:nvPr/>
        </p:nvSpPr>
        <p:spPr>
          <a:xfrm>
            <a:off x="4902266" y="398590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历史经验</a:t>
            </a:r>
            <a:endParaRPr lang="zh-CN" altLang="en-US" dirty="0"/>
          </a:p>
        </p:txBody>
      </p:sp>
      <p:sp>
        <p:nvSpPr>
          <p:cNvPr id="8" name="矩形 7"/>
          <p:cNvSpPr/>
          <p:nvPr/>
        </p:nvSpPr>
        <p:spPr>
          <a:xfrm>
            <a:off x="9584058" y="52820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变革</a:t>
            </a:r>
            <a:endParaRPr lang="zh-CN" altLang="en-US" dirty="0"/>
          </a:p>
        </p:txBody>
      </p:sp>
      <p:sp>
        <p:nvSpPr>
          <p:cNvPr id="9" name="矩形 8"/>
          <p:cNvSpPr/>
          <p:nvPr/>
        </p:nvSpPr>
        <p:spPr>
          <a:xfrm>
            <a:off x="5665539" y="587727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新时代</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6632"/>
            <a:ext cx="10975658" cy="6110136"/>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smtClean="0">
                <a:latin typeface="Times New Roman"/>
                <a:ea typeface="方正细黑一简体"/>
                <a:cs typeface="Times New Roman"/>
              </a:rPr>
              <a:t>习近平总书记在党的二十大报告中指出：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拥有马克思主义科学理论指导是我们党坚定信仰信念、把握历史主动的根本所在。推进马克思主义中国化时代化是一个追求真理、揭示真理、笃行真理的过程。</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改革开放以来，中国共产党坚持把马克思主义基本原理同当代中国实际和时代特点相结合，不断推进理论创新、实践创新、制度创新，成功开创、坚持和发展了中国特色社会主义。在中国特色社会主义理论体系指引下，党团结带领人民进行建设中国特色社会主义新的伟大实践，使中国大踏步赶上了时代。　</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5030017"/>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分析说明自改革开放以来党的理论创新成果是如何引领着时代发展的。</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邓小平理论成功开创了中国特色社会主义；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要思想成功把中国特色社会主义推向二十一世纪；科学发展观成功在新形势下坚持和发展了中国特色社会主义；习近平新时代中国特色社会主义思想推动党和国家事业取得历史性成就、发生历史性变革，中国特色社会主义进入了新时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55165"/>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全面认识中国共产党的理论创新成果</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45347659"/>
              </p:ext>
            </p:extLst>
          </p:nvPr>
        </p:nvGraphicFramePr>
        <p:xfrm>
          <a:off x="841003" y="1484784"/>
          <a:ext cx="10441159" cy="5120640"/>
        </p:xfrm>
        <a:graphic>
          <a:graphicData uri="http://schemas.openxmlformats.org/drawingml/2006/table">
            <a:tbl>
              <a:tblPr/>
              <a:tblGrid>
                <a:gridCol w="2283666"/>
                <a:gridCol w="2156144"/>
                <a:gridCol w="2977013"/>
                <a:gridCol w="3024336"/>
              </a:tblGrid>
              <a:tr h="50288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理论</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形成时</a:t>
                      </a:r>
                      <a:r>
                        <a:rPr lang="zh-CN" sz="2800" b="1" kern="100" dirty="0" smtClean="0">
                          <a:effectLst/>
                          <a:latin typeface="Times New Roman"/>
                          <a:ea typeface="方正细黑一简体"/>
                          <a:cs typeface="Times New Roman"/>
                        </a:rPr>
                        <a:t>间</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代表人物</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主题</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解决的问题</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历史贡献</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0048">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邓小平理论</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党的十一届三中全会以后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邓小平</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什么是社会主义、怎样建设社会主义</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成功开创了中国特色社会主义</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0048">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三个代表</a:t>
                      </a:r>
                      <a:r>
                        <a:rPr lang="en-US" sz="2800" b="1" kern="100" dirty="0" smtClean="0">
                          <a:effectLst/>
                          <a:latin typeface="Times New Roman"/>
                          <a:ea typeface="方正细黑一简体"/>
                          <a:cs typeface="Courier New"/>
                        </a:rPr>
                        <a:t>”</a:t>
                      </a: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重</a:t>
                      </a:r>
                      <a:r>
                        <a:rPr lang="zh-CN" sz="2800" b="1" kern="100" dirty="0">
                          <a:effectLst/>
                          <a:latin typeface="Times New Roman"/>
                          <a:ea typeface="方正细黑一简体"/>
                          <a:cs typeface="Times New Roman"/>
                        </a:rPr>
                        <a:t>要思想</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党的十三届四中全会以后</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江泽民</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建设什么样的党、怎样建设党</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成功把中国特色社会主义推向二十一世纪</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90217230"/>
              </p:ext>
            </p:extLst>
          </p:nvPr>
        </p:nvGraphicFramePr>
        <p:xfrm>
          <a:off x="841004" y="1135063"/>
          <a:ext cx="10441159" cy="5120640"/>
        </p:xfrm>
        <a:graphic>
          <a:graphicData uri="http://schemas.openxmlformats.org/drawingml/2006/table">
            <a:tbl>
              <a:tblPr/>
              <a:tblGrid>
                <a:gridCol w="1728191"/>
                <a:gridCol w="2391644"/>
                <a:gridCol w="3296988"/>
                <a:gridCol w="3024336"/>
              </a:tblGrid>
              <a:tr h="75432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科</a:t>
                      </a:r>
                      <a:r>
                        <a:rPr lang="zh-CN" sz="2800" b="1" kern="100" dirty="0" smtClean="0">
                          <a:effectLst/>
                          <a:latin typeface="Times New Roman"/>
                          <a:ea typeface="方正细黑一简体"/>
                          <a:cs typeface="Times New Roman"/>
                        </a:rPr>
                        <a:t>学</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发</a:t>
                      </a:r>
                      <a:r>
                        <a:rPr lang="zh-CN" sz="2800" b="1" kern="100" dirty="0">
                          <a:effectLst/>
                          <a:latin typeface="Times New Roman"/>
                          <a:ea typeface="方正细黑一简体"/>
                          <a:cs typeface="Times New Roman"/>
                        </a:rPr>
                        <a:t>展观</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党的十六大以后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胡锦涛</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新形势下实现什么样的发展、怎样发展</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成功在新形势下坚持和发展了中国特色社会主义</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习近平新时代中国特色社会主义思想</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党的十八大以来</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习近平</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新时代坚持和发展什么样的中国特色社会主义、怎样坚持和发展中国特色社会主义</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推动党和国家事业取得历史性成就、发生历史性变革，中国特色社会主义进入新时代</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88431"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4939" y="415208"/>
            <a:ext cx="11809312" cy="6254152"/>
          </a:xfrm>
        </p:spPr>
        <p:txBody>
          <a:bodyPr>
            <a:no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中华民族伟大复兴是改革开放以来党的全部理论和实践的主题。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中国特色社会主义是改革开放以来党的全部理论和实践的主题。</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党的十一届三中全会创造性地提出了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走自己的路，建设有中国特色的社会主义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这一鲜明主题。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邓小平在党的十二大开幕式上明确提出了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走自己的路，建设有中国特色的社会主义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这一鲜明主题。</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lnSpcReduction="10000"/>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习近平新时代中国特色社会主义思想回答了实现什么样的发展、怎样发展的重大时代课题。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科学发展观回答了新形势下实现什么样的发展、怎样发展的重大时代课题。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十一届三中全会后，以邓小平同志为主要代表的中国共产党人，成功把中国特色社会主义推向二十一世纪。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十一届三中全会后，以邓小平同志为主要代表的中国共产党人，成功开创了中国特色社会主义。</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631234"/>
            <a:ext cx="10975658" cy="5534070"/>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邓小平指出，我们现在所干的事业是一项新事业，马克思没有讲过，我们的前人没有做过，其他社会主义国家也没有干过，所以，没有现成的经验可学。我们只能在干中学，在自己的实践中摸索。这表明，改革开放以来党的全部理论和实践的主题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．推进一个伟大的事业</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．建设一个伟大的党</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．建设中国特色社会主义</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．建设现代化强</a:t>
            </a:r>
            <a:r>
              <a:rPr lang="zh-CN" altLang="zh-CN" b="1" kern="100" dirty="0" smtClean="0">
                <a:latin typeface="Times New Roman"/>
                <a:ea typeface="方正细黑一简体"/>
                <a:cs typeface="Times New Roman"/>
              </a:rPr>
              <a:t>国</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1"/>
            <a:ext cx="10975658" cy="3301825"/>
          </a:xfrm>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改革开放以来党的全部理论和实践的主题是建设中国特色社会主义，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均不符合题意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P36</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1976</a:t>
            </a:r>
            <a:r>
              <a:rPr lang="zh-CN" altLang="zh-CN" b="1" kern="100" dirty="0">
                <a:latin typeface="Times New Roman"/>
                <a:ea typeface="方正细黑一简体"/>
                <a:cs typeface="Times New Roman"/>
              </a:rPr>
              <a:t>年到</a:t>
            </a:r>
            <a:r>
              <a:rPr lang="en-US" altLang="zh-CN" b="1" kern="100" dirty="0">
                <a:latin typeface="Times New Roman"/>
                <a:ea typeface="方正细黑一简体"/>
                <a:cs typeface="Courier New"/>
              </a:rPr>
              <a:t>1997</a:t>
            </a:r>
            <a:r>
              <a:rPr lang="zh-CN" altLang="zh-CN" b="1" kern="100" dirty="0">
                <a:latin typeface="Times New Roman"/>
                <a:ea typeface="方正细黑一简体"/>
                <a:cs typeface="Times New Roman"/>
              </a:rPr>
              <a:t>年，邓小平多次登上美国《时代》的封面，入选的理由是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他改革了国家，也改变了世界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。下列内容是邓小平提出的有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走自己的道路，建设有中国特色的社会主义　</a:t>
            </a:r>
            <a:r>
              <a:rPr lang="zh-CN" altLang="zh-CN" b="1" kern="100" dirty="0">
                <a:latin typeface="宋体"/>
                <a:cs typeface="宋体"/>
              </a:rPr>
              <a:t>②</a:t>
            </a:r>
            <a:r>
              <a:rPr lang="zh-CN" altLang="zh-CN" b="1" kern="100" dirty="0">
                <a:latin typeface="Times New Roman"/>
                <a:ea typeface="方正细黑一简体"/>
                <a:cs typeface="Times New Roman"/>
              </a:rPr>
              <a:t>必须坚持以政治建设为中心　</a:t>
            </a:r>
            <a:r>
              <a:rPr lang="zh-CN" altLang="zh-CN" b="1" kern="100" dirty="0">
                <a:latin typeface="宋体"/>
                <a:cs typeface="宋体"/>
              </a:rPr>
              <a:t>③</a:t>
            </a:r>
            <a:r>
              <a:rPr lang="zh-CN" altLang="zh-CN" b="1" kern="100" dirty="0">
                <a:latin typeface="Times New Roman"/>
                <a:ea typeface="方正细黑一简体"/>
                <a:cs typeface="Times New Roman"/>
              </a:rPr>
              <a:t>开创全面改革开放新局面，推进党的建设新的伟大工程　</a:t>
            </a:r>
            <a:r>
              <a:rPr lang="zh-CN" altLang="zh-CN" b="1" kern="100" dirty="0">
                <a:latin typeface="宋体"/>
                <a:cs typeface="宋体"/>
              </a:rPr>
              <a:t>④</a:t>
            </a:r>
            <a:r>
              <a:rPr lang="zh-CN" altLang="zh-CN" b="1" kern="100" dirty="0">
                <a:latin typeface="Times New Roman"/>
                <a:ea typeface="方正细黑一简体"/>
                <a:cs typeface="Times New Roman"/>
              </a:rPr>
              <a:t>必须坚持以经济建设为中心，坚持改革开放</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走自己的道路，建设有中国特色的社会主义；必须坚持以经济建设为中心，坚持改革开放，属于邓小平理论的内容，</a:t>
            </a:r>
            <a:r>
              <a:rPr lang="zh-CN" altLang="zh-CN" b="1" kern="100" dirty="0">
                <a:latin typeface="宋体"/>
                <a:cs typeface="宋体"/>
              </a:rPr>
              <a:t>①④</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排除。开创全面改革开放新局面，推进党的建设新的伟大工程，属于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重要思想的内容，</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延展题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重要思想是党的十三届四中全会以后，以江泽民同志为主要代表的中国共产党人在建设中国特色社会主义的实践中逐渐形成的，它深化了对中国特色社会主义的认识。其表现在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阐明了在中国建设、巩固和发展社会主义的基本问题　</a:t>
            </a:r>
            <a:r>
              <a:rPr lang="zh-CN" altLang="zh-CN" b="1" kern="100" dirty="0">
                <a:latin typeface="宋体"/>
                <a:cs typeface="宋体"/>
              </a:rPr>
              <a:t>②</a:t>
            </a:r>
            <a:r>
              <a:rPr lang="zh-CN" altLang="zh-CN" b="1" kern="100" dirty="0">
                <a:latin typeface="Times New Roman"/>
                <a:ea typeface="方正细黑一简体"/>
                <a:cs typeface="Times New Roman"/>
              </a:rPr>
              <a:t>创造性地回答了建设什么样的党、怎样建设党的问题　</a:t>
            </a:r>
            <a:r>
              <a:rPr lang="zh-CN" altLang="zh-CN" b="1" kern="100" dirty="0">
                <a:latin typeface="宋体"/>
                <a:cs typeface="宋体"/>
              </a:rPr>
              <a:t>③</a:t>
            </a:r>
            <a:r>
              <a:rPr lang="zh-CN" altLang="zh-CN" b="1" kern="100" dirty="0">
                <a:latin typeface="Times New Roman"/>
                <a:ea typeface="方正细黑一简体"/>
                <a:cs typeface="Times New Roman"/>
              </a:rPr>
              <a:t>确定了党在社会主义初级阶段的基本路线　</a:t>
            </a:r>
            <a:r>
              <a:rPr lang="zh-CN" altLang="zh-CN" b="1" kern="100" dirty="0">
                <a:latin typeface="宋体"/>
                <a:cs typeface="宋体"/>
              </a:rPr>
              <a:t>④</a:t>
            </a:r>
            <a:r>
              <a:rPr lang="zh-CN" altLang="zh-CN" b="1" kern="100" dirty="0">
                <a:latin typeface="Times New Roman"/>
                <a:ea typeface="方正细黑一简体"/>
                <a:cs typeface="Times New Roman"/>
              </a:rPr>
              <a:t>加深了对什么是社会主义、怎样建设社会主义的认识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41005" y="1567337"/>
            <a:ext cx="10513166" cy="3661864"/>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宋体"/>
                <a:cs typeface="宋体"/>
              </a:rPr>
              <a:t>①</a:t>
            </a:r>
            <a:r>
              <a:rPr lang="zh-CN" altLang="zh-CN" b="1" kern="100" dirty="0">
                <a:latin typeface="Times New Roman"/>
                <a:ea typeface="方正细黑一简体"/>
                <a:cs typeface="Times New Roman"/>
              </a:rPr>
              <a:t>是邓小平理论的范畴，错误。党的社会主义初级阶段的基本路线是在</a:t>
            </a:r>
            <a:r>
              <a:rPr lang="en-US" altLang="zh-CN" b="1" kern="100" dirty="0">
                <a:latin typeface="Times New Roman"/>
                <a:ea typeface="方正细黑一简体"/>
                <a:cs typeface="Courier New"/>
              </a:rPr>
              <a:t>1987</a:t>
            </a:r>
            <a:r>
              <a:rPr lang="zh-CN" altLang="zh-CN" b="1" kern="100" dirty="0">
                <a:latin typeface="Times New Roman"/>
                <a:ea typeface="方正细黑一简体"/>
                <a:cs typeface="Times New Roman"/>
              </a:rPr>
              <a:t>年党的十三大上确定的，</a:t>
            </a:r>
            <a:r>
              <a:rPr lang="zh-CN" altLang="zh-CN" b="1" kern="100" dirty="0">
                <a:latin typeface="宋体"/>
                <a:cs typeface="宋体"/>
              </a:rPr>
              <a:t>③</a:t>
            </a:r>
            <a:r>
              <a:rPr lang="zh-CN" altLang="zh-CN" b="1" kern="100" dirty="0">
                <a:latin typeface="Times New Roman"/>
                <a:ea typeface="方正细黑一简体"/>
                <a:cs typeface="Times New Roman"/>
              </a:rPr>
              <a:t>错误。</a:t>
            </a:r>
            <a:r>
              <a:rPr lang="zh-CN" altLang="zh-CN" b="1" kern="100" dirty="0">
                <a:latin typeface="宋体"/>
                <a:cs typeface="宋体"/>
              </a:rPr>
              <a:t>②④</a:t>
            </a:r>
            <a:r>
              <a:rPr lang="zh-CN" altLang="zh-CN" b="1" kern="100" dirty="0">
                <a:latin typeface="Times New Roman"/>
                <a:ea typeface="方正细黑一简体"/>
                <a:cs typeface="Times New Roman"/>
              </a:rPr>
              <a:t>正确且符合题意。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052736"/>
            <a:ext cx="10975658"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中国特色社会主义道路、理论、制度、文化</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改革开放以来取得成绩与进步的根本原因</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中国共产党带领全国人民，开辟了中国特色社会主义道路，形成了中国特色社会主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确立了中国特色社会主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发展了中国特色社会主义文化。</a:t>
            </a:r>
            <a:endParaRPr lang="zh-CN" altLang="zh-CN" sz="1050" kern="100" dirty="0">
              <a:latin typeface="宋体"/>
              <a:cs typeface="Courier New"/>
            </a:endParaRPr>
          </a:p>
          <a:p>
            <a:endParaRPr lang="zh-CN" altLang="en-US" dirty="0"/>
          </a:p>
        </p:txBody>
      </p:sp>
      <p:sp>
        <p:nvSpPr>
          <p:cNvPr id="4" name="矩形 3"/>
          <p:cNvSpPr/>
          <p:nvPr/>
        </p:nvSpPr>
        <p:spPr>
          <a:xfrm>
            <a:off x="3894154" y="40050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理论体系</a:t>
            </a:r>
            <a:endParaRPr lang="zh-CN" altLang="en-US" dirty="0"/>
          </a:p>
        </p:txBody>
      </p:sp>
      <p:sp>
        <p:nvSpPr>
          <p:cNvPr id="5" name="矩形 4"/>
          <p:cNvSpPr/>
          <p:nvPr/>
        </p:nvSpPr>
        <p:spPr>
          <a:xfrm>
            <a:off x="9769995" y="40050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制度</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260648"/>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中国特色社会主义道路</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923598473"/>
              </p:ext>
            </p:extLst>
          </p:nvPr>
        </p:nvGraphicFramePr>
        <p:xfrm>
          <a:off x="913012" y="1088596"/>
          <a:ext cx="10369152" cy="5304929"/>
        </p:xfrm>
        <a:graphic>
          <a:graphicData uri="http://schemas.openxmlformats.org/drawingml/2006/table">
            <a:tbl>
              <a:tblPr/>
              <a:tblGrid>
                <a:gridCol w="729308"/>
                <a:gridCol w="9639844"/>
              </a:tblGrid>
              <a:tr h="401757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在中国共产党领导下，立足基本国情，</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中心，坚持四项基本原则，坚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解放和发展社会生产力，建设社会主义市场经济、社会主义民主政治、社会主义先进文化、社会主义和谐社会、社会主义生态文明，促进人</a:t>
                      </a:r>
                      <a:r>
                        <a:rPr lang="zh-CN" sz="2800" b="1" kern="100" dirty="0" smtClean="0">
                          <a:effectLst/>
                          <a:latin typeface="Times New Roman"/>
                          <a:ea typeface="方正细黑一简体"/>
                          <a:cs typeface="Times New Roman"/>
                        </a:rPr>
                        <a:t>的</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逐步实现全体人</a:t>
                      </a:r>
                      <a:r>
                        <a:rPr lang="zh-CN" sz="2800" b="1" kern="100" dirty="0" smtClean="0">
                          <a:effectLst/>
                          <a:latin typeface="Times New Roman"/>
                          <a:ea typeface="方正细黑一简体"/>
                          <a:cs typeface="Times New Roman"/>
                        </a:rPr>
                        <a:t>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建设富强民主文明和谐美丽的社会主义现代化强国</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7354">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中国特色社会主义道路是实现社会主义现代化、创造人民美好生活</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是实现中华民族伟大复兴的必由之路</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142626" y="12687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经济建设</a:t>
            </a:r>
            <a:endParaRPr lang="zh-CN" altLang="en-US" dirty="0"/>
          </a:p>
        </p:txBody>
      </p:sp>
      <p:sp>
        <p:nvSpPr>
          <p:cNvPr id="6" name="矩形 5"/>
          <p:cNvSpPr/>
          <p:nvPr/>
        </p:nvSpPr>
        <p:spPr>
          <a:xfrm>
            <a:off x="5622346" y="191683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改革开放</a:t>
            </a:r>
            <a:endParaRPr lang="zh-CN" altLang="en-US" dirty="0"/>
          </a:p>
        </p:txBody>
      </p:sp>
      <p:sp>
        <p:nvSpPr>
          <p:cNvPr id="7" name="矩形 6"/>
          <p:cNvSpPr/>
          <p:nvPr/>
        </p:nvSpPr>
        <p:spPr>
          <a:xfrm>
            <a:off x="1705099" y="38418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全面发展</a:t>
            </a:r>
            <a:endParaRPr lang="zh-CN" altLang="en-US" dirty="0"/>
          </a:p>
        </p:txBody>
      </p:sp>
      <p:sp>
        <p:nvSpPr>
          <p:cNvPr id="8" name="矩形 7"/>
          <p:cNvSpPr/>
          <p:nvPr/>
        </p:nvSpPr>
        <p:spPr>
          <a:xfrm>
            <a:off x="6522579" y="38418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共同富裕</a:t>
            </a:r>
            <a:endParaRPr lang="zh-CN" altLang="en-US" dirty="0"/>
          </a:p>
        </p:txBody>
      </p:sp>
      <p:sp>
        <p:nvSpPr>
          <p:cNvPr id="9" name="矩形 8"/>
          <p:cNvSpPr/>
          <p:nvPr/>
        </p:nvSpPr>
        <p:spPr>
          <a:xfrm>
            <a:off x="3102066" y="583121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必由之路</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663938"/>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中国特色社会主义理论体系</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980668653"/>
              </p:ext>
            </p:extLst>
          </p:nvPr>
        </p:nvGraphicFramePr>
        <p:xfrm>
          <a:off x="985019" y="1644867"/>
          <a:ext cx="10225136" cy="3989198"/>
        </p:xfrm>
        <a:graphic>
          <a:graphicData uri="http://schemas.openxmlformats.org/drawingml/2006/table">
            <a:tbl>
              <a:tblPr/>
              <a:tblGrid>
                <a:gridCol w="1008111"/>
                <a:gridCol w="9217025"/>
              </a:tblGrid>
              <a:tr h="305553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基本问题</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从新的实践</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出</a:t>
                      </a:r>
                      <a:r>
                        <a:rPr lang="zh-CN" sz="2800" b="1" kern="100" dirty="0">
                          <a:effectLst/>
                          <a:latin typeface="Times New Roman"/>
                          <a:ea typeface="方正细黑一简体"/>
                          <a:cs typeface="Times New Roman"/>
                        </a:rPr>
                        <a:t>发坚持和发展马克思主义，科学回答了建设中国特色社会主义的发</a:t>
                      </a:r>
                      <a:r>
                        <a:rPr lang="zh-CN" sz="2800" b="1" kern="100" dirty="0" smtClean="0">
                          <a:effectLst/>
                          <a:latin typeface="Times New Roman"/>
                          <a:ea typeface="方正细黑一简体"/>
                          <a:cs typeface="Times New Roman"/>
                        </a:rPr>
                        <a:t>展</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发展阶段、根本任务、发展动力、发展战略、政治保证、祖国统一、外交和国际战略、领导力量</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等</a:t>
                      </a:r>
                      <a:r>
                        <a:rPr lang="zh-CN" sz="2800" b="1" kern="100" dirty="0">
                          <a:effectLst/>
                          <a:latin typeface="Times New Roman"/>
                          <a:ea typeface="方正细黑一简体"/>
                          <a:cs typeface="Times New Roman"/>
                        </a:rPr>
                        <a:t>一系列基本问题</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366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实现了马克思主</a:t>
                      </a:r>
                      <a:r>
                        <a:rPr lang="zh-CN" sz="2800" b="1" kern="100" dirty="0" smtClean="0">
                          <a:effectLst/>
                          <a:latin typeface="Times New Roman"/>
                          <a:ea typeface="方正细黑一简体"/>
                          <a:cs typeface="Times New Roman"/>
                        </a:rPr>
                        <a:t>义</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新</a:t>
                      </a:r>
                      <a:r>
                        <a:rPr lang="zh-CN" sz="2800" b="1" kern="100" dirty="0">
                          <a:effectLst/>
                          <a:latin typeface="Times New Roman"/>
                          <a:ea typeface="方正细黑一简体"/>
                          <a:cs typeface="Times New Roman"/>
                        </a:rPr>
                        <a:t>的飞跃</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153371"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时代特征</a:t>
            </a:r>
            <a:endParaRPr lang="zh-CN" altLang="en-US" dirty="0"/>
          </a:p>
        </p:txBody>
      </p:sp>
      <p:sp>
        <p:nvSpPr>
          <p:cNvPr id="6" name="矩形 5"/>
          <p:cNvSpPr/>
          <p:nvPr/>
        </p:nvSpPr>
        <p:spPr>
          <a:xfrm>
            <a:off x="7783858"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道路</a:t>
            </a:r>
            <a:endParaRPr lang="zh-CN" altLang="en-US" dirty="0"/>
          </a:p>
        </p:txBody>
      </p:sp>
      <p:sp>
        <p:nvSpPr>
          <p:cNvPr id="7" name="矩形 6"/>
          <p:cNvSpPr/>
          <p:nvPr/>
        </p:nvSpPr>
        <p:spPr>
          <a:xfrm>
            <a:off x="6601643" y="39138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依靠力量</a:t>
            </a:r>
            <a:endParaRPr lang="zh-CN" altLang="en-US" dirty="0"/>
          </a:p>
        </p:txBody>
      </p:sp>
      <p:sp>
        <p:nvSpPr>
          <p:cNvPr id="8" name="矩形 7"/>
          <p:cNvSpPr/>
          <p:nvPr/>
        </p:nvSpPr>
        <p:spPr>
          <a:xfrm>
            <a:off x="6097587" y="492200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中国化时代化</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毛泽东思想不属于中国特色社会主义理论体系。中国特色社会主义理论体系是改革开放以来社会主义现代化建设实践的理论原则和经验总结，毛泽东思想是关于中国革命和建设的正确的理论原则和经验总结。</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党的十八大以来，我们党勇于进行理论探索和创新，以全新的视野深化对共产党执政规律、社会主义建设规律、人类社会发展规律的认识，取得重大理论创新成果，集中体现为习近平新时代中国特色社会主义思想</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中国特色社会主义制度</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305760501"/>
              </p:ext>
            </p:extLst>
          </p:nvPr>
        </p:nvGraphicFramePr>
        <p:xfrm>
          <a:off x="985019" y="1268760"/>
          <a:ext cx="10225136" cy="5120640"/>
        </p:xfrm>
        <a:graphic>
          <a:graphicData uri="http://schemas.openxmlformats.org/drawingml/2006/table">
            <a:tbl>
              <a:tblPr/>
              <a:tblGrid>
                <a:gridCol w="504056"/>
                <a:gridCol w="9721080"/>
              </a:tblGrid>
              <a:tr h="129313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内涵</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中国特色社会主义制度，是党和人民在长期实践探索中形成的科</a:t>
                      </a:r>
                      <a:r>
                        <a:rPr lang="zh-CN" sz="2800" b="1" kern="100" dirty="0" smtClean="0">
                          <a:effectLst/>
                          <a:latin typeface="Times New Roman"/>
                          <a:ea typeface="方正细黑一简体"/>
                          <a:cs typeface="Times New Roman"/>
                        </a:rPr>
                        <a:t>学</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我</a:t>
                      </a:r>
                      <a:r>
                        <a:rPr lang="zh-CN" sz="2800" b="1" kern="100" dirty="0" smtClean="0">
                          <a:effectLst/>
                          <a:latin typeface="Times New Roman"/>
                          <a:ea typeface="方正细黑一简体"/>
                          <a:cs typeface="Times New Roman"/>
                        </a:rPr>
                        <a:t>国</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一</a:t>
                      </a:r>
                      <a:r>
                        <a:rPr lang="zh-CN" sz="2800" b="1" kern="100" dirty="0">
                          <a:effectLst/>
                          <a:latin typeface="Times New Roman"/>
                          <a:ea typeface="方正细黑一简体"/>
                          <a:cs typeface="Times New Roman"/>
                        </a:rPr>
                        <a:t>切工作和活动都依照中国特色社会主义制度展开，我国国</a:t>
                      </a:r>
                      <a:r>
                        <a:rPr lang="zh-CN" sz="2800" b="1" kern="100" dirty="0" smtClean="0">
                          <a:effectLst/>
                          <a:latin typeface="Times New Roman"/>
                          <a:ea typeface="方正细黑一简体"/>
                          <a:cs typeface="Times New Roman"/>
                        </a:rPr>
                        <a:t>家</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治理能力是中国特色社会主义制度及其执行能力的集中体现</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4774">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重要性</a:t>
                      </a:r>
                      <a:endParaRPr lang="zh-CN" sz="2800" kern="10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smtClean="0">
                          <a:effectLst/>
                          <a:latin typeface="宋体"/>
                          <a:cs typeface="宋体"/>
                        </a:rPr>
                        <a:t>①</a:t>
                      </a:r>
                      <a:r>
                        <a:rPr lang="en-US" altLang="zh-CN" sz="2800" b="1" u="sng" kern="100" dirty="0" smtClean="0">
                          <a:effectLst/>
                          <a:latin typeface="宋体"/>
                          <a:cs typeface="宋体"/>
                        </a:rPr>
                        <a:t>        </a:t>
                      </a:r>
                      <a:r>
                        <a:rPr lang="en-US" altLang="zh-CN" sz="2800" b="1" u="sng" kern="100" baseline="0" dirty="0" smtClean="0">
                          <a:effectLst/>
                          <a:latin typeface="宋体"/>
                          <a:cs typeface="宋体"/>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一个国家的最大优势，制度竞争是国家间最根本的竞争。制度稳则国家稳。</a:t>
                      </a:r>
                      <a:r>
                        <a:rPr lang="zh-CN" sz="2800" b="1" kern="100" dirty="0">
                          <a:effectLst/>
                          <a:latin typeface="宋体"/>
                          <a:cs typeface="宋体"/>
                        </a:rPr>
                        <a:t>②</a:t>
                      </a:r>
                      <a:r>
                        <a:rPr lang="zh-CN" sz="2800" b="1" kern="100" dirty="0">
                          <a:effectLst/>
                          <a:latin typeface="Times New Roman"/>
                          <a:ea typeface="方正细黑一简体"/>
                          <a:cs typeface="Times New Roman"/>
                        </a:rPr>
                        <a:t>坚持和完善中国特色社会主义制度、推进国家治理体系和治理能力现代化，是关系党和国家事业兴旺发达、国家长治久安、人民幸福安康的重大问题</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2237970"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制度体系</a:t>
            </a:r>
            <a:endParaRPr lang="zh-CN" altLang="en-US" dirty="0"/>
          </a:p>
        </p:txBody>
      </p:sp>
      <p:sp>
        <p:nvSpPr>
          <p:cNvPr id="6" name="矩形 5"/>
          <p:cNvSpPr/>
          <p:nvPr/>
        </p:nvSpPr>
        <p:spPr>
          <a:xfrm>
            <a:off x="4974274" y="199078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国家治理</a:t>
            </a:r>
            <a:endParaRPr lang="zh-CN" altLang="en-US" dirty="0"/>
          </a:p>
        </p:txBody>
      </p:sp>
      <p:sp>
        <p:nvSpPr>
          <p:cNvPr id="7" name="矩形 6"/>
          <p:cNvSpPr/>
          <p:nvPr/>
        </p:nvSpPr>
        <p:spPr>
          <a:xfrm>
            <a:off x="6846482"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治理体系</a:t>
            </a:r>
            <a:endParaRPr lang="zh-CN" altLang="en-US" dirty="0"/>
          </a:p>
        </p:txBody>
      </p:sp>
      <p:sp>
        <p:nvSpPr>
          <p:cNvPr id="8" name="矩形 7"/>
          <p:cNvSpPr/>
          <p:nvPr/>
        </p:nvSpPr>
        <p:spPr>
          <a:xfrm>
            <a:off x="1805922" y="387897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制度优势</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675778153"/>
              </p:ext>
            </p:extLst>
          </p:nvPr>
        </p:nvGraphicFramePr>
        <p:xfrm>
          <a:off x="913011" y="1460728"/>
          <a:ext cx="10225136" cy="3840480"/>
        </p:xfrm>
        <a:graphic>
          <a:graphicData uri="http://schemas.openxmlformats.org/drawingml/2006/table">
            <a:tbl>
              <a:tblPr/>
              <a:tblGrid>
                <a:gridCol w="504056"/>
                <a:gridCol w="9721080"/>
              </a:tblGrid>
              <a:tr h="177805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本质特征</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中国特色社会主义制度和国家治理体系是</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指导、植根中国大地、具有深</a:t>
                      </a:r>
                      <a:r>
                        <a:rPr lang="zh-CN" sz="2800" b="1" kern="100" dirty="0" smtClean="0">
                          <a:effectLst/>
                          <a:latin typeface="Times New Roman"/>
                          <a:ea typeface="方正细黑一简体"/>
                          <a:cs typeface="Times New Roman"/>
                        </a:rPr>
                        <a:t>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根</a:t>
                      </a:r>
                      <a:r>
                        <a:rPr lang="zh-CN" sz="2800" b="1" kern="100" dirty="0">
                          <a:effectLst/>
                          <a:latin typeface="Times New Roman"/>
                          <a:ea typeface="方正细黑一简体"/>
                          <a:cs typeface="Times New Roman"/>
                        </a:rPr>
                        <a:t>基、深得人民拥护的制度和治理体系，是具有强大生命力和巨大优越性的制度和治理体系，是能够持续推动拥有十四亿多人口大国进步和发展、确保拥有五千多年文明史的中华民族实现伟大复兴的制度和治理体</a:t>
                      </a:r>
                      <a:r>
                        <a:rPr lang="zh-CN" sz="2800" b="1" kern="100" dirty="0" smtClean="0">
                          <a:effectLst/>
                          <a:latin typeface="Times New Roman"/>
                          <a:ea typeface="方正细黑一简体"/>
                          <a:cs typeface="Times New Roman"/>
                        </a:rPr>
                        <a:t>系</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83671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8213998" y="155679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马克思主义</a:t>
            </a:r>
            <a:endParaRPr lang="zh-CN" altLang="en-US" dirty="0"/>
          </a:p>
        </p:txBody>
      </p:sp>
      <p:sp>
        <p:nvSpPr>
          <p:cNvPr id="7" name="矩形 6"/>
          <p:cNvSpPr/>
          <p:nvPr/>
        </p:nvSpPr>
        <p:spPr>
          <a:xfrm>
            <a:off x="6054394" y="218693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中华文化</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特色社会主义制度是具有明显制度优势、强大自我完善能力的先进制度。坚持中国特色社会主义制度，就是要坚持把根本政治制度、基本政治制度、基本经济制度和其他各方面机制体制有机结合起来，坚持把国家民主制度和基层民主制度结合起来，坚持把党的领导、人民当家作主、依法治国有机结合起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中国特色社会主义文化</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9855323"/>
              </p:ext>
            </p:extLst>
          </p:nvPr>
        </p:nvGraphicFramePr>
        <p:xfrm>
          <a:off x="985019" y="1260688"/>
          <a:ext cx="10441160" cy="5160680"/>
        </p:xfrm>
        <a:graphic>
          <a:graphicData uri="http://schemas.openxmlformats.org/drawingml/2006/table">
            <a:tbl>
              <a:tblPr/>
              <a:tblGrid>
                <a:gridCol w="529624"/>
                <a:gridCol w="9911536"/>
              </a:tblGrid>
              <a:tr h="260036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来源</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中国特色社会主义文化，源自于中华民族五千多年文明历史所孕育的中</a:t>
                      </a:r>
                      <a:r>
                        <a:rPr lang="zh-CN" sz="2800" b="1" kern="100" dirty="0" smtClean="0">
                          <a:effectLst/>
                          <a:latin typeface="Times New Roman"/>
                          <a:ea typeface="方正细黑一简体"/>
                          <a:cs typeface="Times New Roman"/>
                        </a:rPr>
                        <a:t>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熔铸于党领导人民在革命、建设、改革中创造</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社会主义先进文化，植根于中国特色社会主义伟</a:t>
                      </a:r>
                      <a:r>
                        <a:rPr lang="zh-CN" sz="2800" b="1" kern="100" dirty="0" smtClean="0">
                          <a:effectLst/>
                          <a:latin typeface="Times New Roman"/>
                          <a:ea typeface="方正细黑一简体"/>
                          <a:cs typeface="Times New Roman"/>
                        </a:rPr>
                        <a:t>大</a:t>
                      </a:r>
                      <a:r>
                        <a:rPr lang="en-US" altLang="zh-CN" sz="2800" b="1" kern="100" dirty="0" smtClean="0">
                          <a:effectLst/>
                          <a:latin typeface="Times New Roman"/>
                          <a:ea typeface="方正细黑一简体"/>
                          <a:cs typeface="Times New Roman"/>
                        </a:rPr>
                        <a:t>_____</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98">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发展</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发展中国特色社会主义文化，就是</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指导，坚</a:t>
                      </a:r>
                      <a:r>
                        <a:rPr lang="zh-CN" sz="2800" b="1" kern="100" dirty="0" smtClean="0">
                          <a:effectLst/>
                          <a:latin typeface="Times New Roman"/>
                          <a:ea typeface="方正细黑一简体"/>
                          <a:cs typeface="Times New Roman"/>
                        </a:rPr>
                        <a:t>守</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立</a:t>
                      </a:r>
                      <a:r>
                        <a:rPr lang="zh-CN" sz="2800" b="1" kern="100" dirty="0">
                          <a:effectLst/>
                          <a:latin typeface="Times New Roman"/>
                          <a:ea typeface="方正细黑一简体"/>
                          <a:cs typeface="Times New Roman"/>
                        </a:rPr>
                        <a:t>场，立足当代中国现实，结合当今时代条件，发展面向现代化、面向世界、面</a:t>
                      </a:r>
                      <a:r>
                        <a:rPr lang="zh-CN" sz="2800" b="1" kern="100" dirty="0" smtClean="0">
                          <a:effectLst/>
                          <a:latin typeface="Times New Roman"/>
                          <a:ea typeface="方正细黑一简体"/>
                          <a:cs typeface="Times New Roman"/>
                        </a:rPr>
                        <a:t>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，民族的科学的大众的社会主义文化，推动社会主义精神文明和物质文明协调发展</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406396" y="200677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优秀传统文化</a:t>
            </a:r>
            <a:endParaRPr lang="zh-CN" altLang="en-US" dirty="0"/>
          </a:p>
        </p:txBody>
      </p:sp>
      <p:sp>
        <p:nvSpPr>
          <p:cNvPr id="6" name="矩形 5"/>
          <p:cNvSpPr/>
          <p:nvPr/>
        </p:nvSpPr>
        <p:spPr>
          <a:xfrm>
            <a:off x="3631385" y="265484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革命文化</a:t>
            </a:r>
            <a:endParaRPr lang="zh-CN" altLang="en-US" dirty="0"/>
          </a:p>
        </p:txBody>
      </p:sp>
      <p:sp>
        <p:nvSpPr>
          <p:cNvPr id="7" name="矩形 6"/>
          <p:cNvSpPr/>
          <p:nvPr/>
        </p:nvSpPr>
        <p:spPr>
          <a:xfrm>
            <a:off x="3702726" y="32849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8" name="矩形 7"/>
          <p:cNvSpPr/>
          <p:nvPr/>
        </p:nvSpPr>
        <p:spPr>
          <a:xfrm>
            <a:off x="7249715" y="393305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马克思主义</a:t>
            </a:r>
            <a:endParaRPr lang="zh-CN" altLang="en-US" dirty="0"/>
          </a:p>
        </p:txBody>
      </p:sp>
      <p:sp>
        <p:nvSpPr>
          <p:cNvPr id="9" name="矩形 8"/>
          <p:cNvSpPr/>
          <p:nvPr/>
        </p:nvSpPr>
        <p:spPr>
          <a:xfrm>
            <a:off x="1517890" y="45811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中华文化</a:t>
            </a:r>
            <a:endParaRPr lang="zh-CN" altLang="en-US" dirty="0"/>
          </a:p>
        </p:txBody>
      </p:sp>
      <p:sp>
        <p:nvSpPr>
          <p:cNvPr id="10" name="矩形 9"/>
          <p:cNvSpPr/>
          <p:nvPr/>
        </p:nvSpPr>
        <p:spPr>
          <a:xfrm>
            <a:off x="6127674" y="522920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未来</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259092957"/>
              </p:ext>
            </p:extLst>
          </p:nvPr>
        </p:nvGraphicFramePr>
        <p:xfrm>
          <a:off x="1057027" y="2240724"/>
          <a:ext cx="9937104" cy="2077913"/>
        </p:xfrm>
        <a:graphic>
          <a:graphicData uri="http://schemas.openxmlformats.org/drawingml/2006/table">
            <a:tbl>
              <a:tblPr/>
              <a:tblGrid>
                <a:gridCol w="504056"/>
                <a:gridCol w="9433048"/>
              </a:tblGrid>
              <a:tr h="207791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中国特色社会主义文化积淀着中华民族最深沉的精神追求，代表着中华民族独特</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是激励全党全国各族人民奋勇前进的强</a:t>
                      </a:r>
                      <a:r>
                        <a:rPr lang="zh-CN" sz="2800" b="1" kern="100" dirty="0" smtClean="0">
                          <a:effectLst/>
                          <a:latin typeface="Times New Roman"/>
                          <a:ea typeface="方正细黑一简体"/>
                          <a:cs typeface="Times New Roman"/>
                        </a:rPr>
                        <a:t>大</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561083" y="155679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5" name="矩形 4"/>
          <p:cNvSpPr/>
          <p:nvPr/>
        </p:nvSpPr>
        <p:spPr>
          <a:xfrm>
            <a:off x="5190298" y="304355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精神标识</a:t>
            </a:r>
            <a:endParaRPr lang="zh-CN" altLang="en-US" dirty="0"/>
          </a:p>
        </p:txBody>
      </p:sp>
      <p:sp>
        <p:nvSpPr>
          <p:cNvPr id="6" name="矩形 5"/>
          <p:cNvSpPr/>
          <p:nvPr/>
        </p:nvSpPr>
        <p:spPr>
          <a:xfrm>
            <a:off x="4459333" y="366295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精神力量</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063277"/>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6</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中国特色社会主义道路、理论、制度、文化关系</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242705386"/>
              </p:ext>
            </p:extLst>
          </p:nvPr>
        </p:nvGraphicFramePr>
        <p:xfrm>
          <a:off x="1561083" y="1947763"/>
          <a:ext cx="9433047" cy="2787922"/>
        </p:xfrm>
        <a:graphic>
          <a:graphicData uri="http://schemas.openxmlformats.org/drawingml/2006/table">
            <a:tbl>
              <a:tblPr/>
              <a:tblGrid>
                <a:gridCol w="648072"/>
                <a:gridCol w="8784975"/>
              </a:tblGrid>
              <a:tr h="1393961">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关系</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中国特色社会主义道路、理论、制度、文</a:t>
                      </a:r>
                      <a:r>
                        <a:rPr lang="zh-CN" sz="2800" b="1" kern="100" dirty="0" smtClean="0">
                          <a:effectLst/>
                          <a:latin typeface="Times New Roman"/>
                          <a:ea typeface="方正细黑一简体"/>
                          <a:cs typeface="Times New Roman"/>
                        </a:rPr>
                        <a:t>化</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相互作用，统一于中国特色社会主</a:t>
                      </a:r>
                      <a:r>
                        <a:rPr lang="zh-CN" sz="2800" b="1" kern="100" dirty="0" smtClean="0">
                          <a:effectLst/>
                          <a:latin typeface="Times New Roman"/>
                          <a:ea typeface="方正细黑一简体"/>
                          <a:cs typeface="Times New Roman"/>
                        </a:rPr>
                        <a:t>义</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3961">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我们要始终高</a:t>
                      </a:r>
                      <a:r>
                        <a:rPr lang="zh-CN" sz="2800" b="1" kern="100" dirty="0" smtClean="0">
                          <a:effectLst/>
                          <a:latin typeface="Times New Roman"/>
                          <a:ea typeface="方正细黑一简体"/>
                          <a:cs typeface="Times New Roman"/>
                        </a:rPr>
                        <a:t>举</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伟</a:t>
                      </a:r>
                      <a:r>
                        <a:rPr lang="zh-CN" sz="2800" b="1" kern="100" dirty="0">
                          <a:effectLst/>
                          <a:latin typeface="Times New Roman"/>
                          <a:ea typeface="方正细黑一简体"/>
                          <a:cs typeface="Times New Roman"/>
                        </a:rPr>
                        <a:t>大旗帜，坚定道路自信、理论自信、制度自信、文化自信</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049915" y="21328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相互联系</a:t>
            </a:r>
            <a:endParaRPr lang="zh-CN" altLang="en-US" dirty="0"/>
          </a:p>
        </p:txBody>
      </p:sp>
      <p:sp>
        <p:nvSpPr>
          <p:cNvPr id="6" name="矩形 5"/>
          <p:cNvSpPr/>
          <p:nvPr/>
        </p:nvSpPr>
        <p:spPr>
          <a:xfrm>
            <a:off x="7998610" y="27089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伟大实践</a:t>
            </a:r>
            <a:endParaRPr lang="zh-CN" altLang="en-US" dirty="0"/>
          </a:p>
        </p:txBody>
      </p:sp>
      <p:sp>
        <p:nvSpPr>
          <p:cNvPr id="7" name="矩形 6"/>
          <p:cNvSpPr/>
          <p:nvPr/>
        </p:nvSpPr>
        <p:spPr>
          <a:xfrm>
            <a:off x="4755708" y="3501008"/>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中国特色社会主义</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4624"/>
            <a:ext cx="11464492" cy="6254152"/>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坚持不忘初心、继续前进，就要坚定中国特色社会主义道路自信、理论自信、制度自信、文化自信，坚持党的基本路线不动摇，不断把中国特色社会主义伟大事业推向前进。我们要建设的是中国特色社会主义，而不是其他什么主义。</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历史没有终结，也不可能被终结。中国特色社会主义是不是好，要看事实，要看中国人民的判断，而不是看那些戴着有色眼镜的人的主观臆断。中国共产党人和中国人民完全有信心为人类对更好社会制度的探索提供中国方案。　　</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中国特色社会主义包括哪些内容，它们之间的关系及要求是什么？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特色社会主义包括中国特色社会主义道路、中国特色社会主义理论体系、中国特色社会主义制度、中国特色社会主义文化。中国特色社会主义道路、理论、制度、文化相互联系、相互作用，统一于中国特色社会主义伟大实践。我们要始终高举中国特色社会主义伟大旗帜，坚定道路自信、理论自信、制度自信、文化自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271189"/>
            <a:ext cx="10975658" cy="4525963"/>
          </a:xfrm>
        </p:spPr>
        <p:txBody>
          <a:bodyPr/>
          <a:lstStyle/>
          <a:p>
            <a:pPr indent="713740" algn="ctr">
              <a:lnSpc>
                <a:spcPct val="10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00000"/>
              </a:lnSpc>
              <a:tabLst>
                <a:tab pos="5311140" algn="l"/>
              </a:tabLst>
            </a:pPr>
            <a:r>
              <a:rPr lang="zh-CN" altLang="zh-CN" b="1" kern="100" dirty="0">
                <a:solidFill>
                  <a:srgbClr val="0000FF"/>
                </a:solidFill>
                <a:latin typeface="Times New Roman"/>
                <a:ea typeface="方正细黑一简体"/>
                <a:cs typeface="Times New Roman"/>
              </a:rPr>
              <a:t>科学理解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四个自信</a:t>
            </a:r>
            <a:r>
              <a:rPr lang="en-US" altLang="zh-CN" b="1" kern="100" dirty="0">
                <a:solidFill>
                  <a:srgbClr val="0000FF"/>
                </a:solidFill>
                <a:latin typeface="Times New Roman"/>
                <a:ea typeface="方正细黑一简体"/>
                <a:cs typeface="Courier New"/>
              </a:rPr>
              <a:t>”</a:t>
            </a:r>
            <a:endParaRPr lang="zh-CN" altLang="zh-CN" sz="1050" kern="100" dirty="0">
              <a:solidFill>
                <a:srgbClr val="0000FF"/>
              </a:solidFill>
              <a:latin typeface="宋体"/>
              <a:cs typeface="Courier New"/>
            </a:endParaRPr>
          </a:p>
          <a:p>
            <a:pPr>
              <a:lnSpc>
                <a:spcPct val="100000"/>
              </a:lnSpc>
            </a:pP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438241805"/>
              </p:ext>
            </p:extLst>
          </p:nvPr>
        </p:nvGraphicFramePr>
        <p:xfrm>
          <a:off x="985019" y="1412776"/>
          <a:ext cx="9937104" cy="5120640"/>
        </p:xfrm>
        <a:graphic>
          <a:graphicData uri="http://schemas.openxmlformats.org/drawingml/2006/table">
            <a:tbl>
              <a:tblPr/>
              <a:tblGrid>
                <a:gridCol w="545215"/>
                <a:gridCol w="1038961"/>
                <a:gridCol w="3456384"/>
                <a:gridCol w="4896544"/>
              </a:tblGrid>
              <a:tr h="125721">
                <a:tc gridSpan="2">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
                <a:tc row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区别</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道路自信</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对发展方向和未来命运的自信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就是要坚定走中国特色社会主义道路</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理论自信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对马克思主义理论特别是中国特色社会主义理论体系的科学性、真理性的自信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就是要坚定对共产党执政规律、社会主义建设规律、人类社会发展规律认识的自信，就是要坚定实现中华民族伟大复兴、创造人民美好生活的自信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97831218"/>
              </p:ext>
            </p:extLst>
          </p:nvPr>
        </p:nvGraphicFramePr>
        <p:xfrm>
          <a:off x="609600" y="1180688"/>
          <a:ext cx="10816578" cy="4480560"/>
        </p:xfrm>
        <a:graphic>
          <a:graphicData uri="http://schemas.openxmlformats.org/drawingml/2006/table">
            <a:tbl>
              <a:tblPr/>
              <a:tblGrid>
                <a:gridCol w="593469"/>
                <a:gridCol w="934078"/>
                <a:gridCol w="2664296"/>
                <a:gridCol w="6624735"/>
              </a:tblGrid>
              <a:tr h="1005769">
                <a:tc rowSpan="2">
                  <a:txBody>
                    <a:bodyPr/>
                    <a:lstStyle/>
                    <a:p>
                      <a:pPr marL="0" marR="0" indent="0" algn="ctr" defTabSz="914400" rtl="0" eaLnBrk="1" fontAlgn="auto" latinLnBrk="0" hangingPunct="1">
                        <a:lnSpc>
                          <a:spcPct val="150000"/>
                        </a:lnSpc>
                        <a:spcBef>
                          <a:spcPts val="0"/>
                        </a:spcBef>
                        <a:spcAft>
                          <a:spcPts val="0"/>
                        </a:spcAft>
                        <a:buClrTx/>
                        <a:buSzTx/>
                        <a:buFontTx/>
                        <a:buNone/>
                        <a:tabLst>
                          <a:tab pos="5311140" algn="l"/>
                        </a:tabLst>
                        <a:defRPr/>
                      </a:pPr>
                      <a:r>
                        <a:rPr lang="zh-CN" altLang="zh-CN" sz="2800" b="1" kern="100" dirty="0" smtClean="0">
                          <a:effectLst/>
                          <a:latin typeface="Times New Roman"/>
                          <a:ea typeface="方正细黑一简体"/>
                          <a:cs typeface="Times New Roman"/>
                        </a:rPr>
                        <a:t>区别</a:t>
                      </a:r>
                      <a:endParaRPr lang="zh-CN" altLang="zh-CN" sz="2800" kern="100" dirty="0" smtClean="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制度自信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对中国特色社会主义制度具有制度优势的自信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就是要相信社会主义制度具有巨大优越性，相信社会主义制度能够推动发展、维护稳定，能够保障人民群众的自由平等权利和人身财产权利</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0048">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文化自信</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对中国特色社会主义文化先进性的自信</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就是要激发党和人民对中华优秀传统文化的历史自豪感，在全社会形成对社会主义核心价值观的普遍共识和价值认同</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201043" y="60152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153787170"/>
              </p:ext>
            </p:extLst>
          </p:nvPr>
        </p:nvGraphicFramePr>
        <p:xfrm>
          <a:off x="624979" y="1124744"/>
          <a:ext cx="10672563" cy="4454177"/>
        </p:xfrm>
        <a:graphic>
          <a:graphicData uri="http://schemas.openxmlformats.org/drawingml/2006/table">
            <a:tbl>
              <a:tblPr/>
              <a:tblGrid>
                <a:gridCol w="545215"/>
                <a:gridCol w="118236"/>
                <a:gridCol w="4665141"/>
                <a:gridCol w="5343971"/>
              </a:tblGrid>
              <a:tr h="4454177">
                <a:tc grid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联系</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道路、理论、制度和文化是一个有机整体。中国特色社会主义道路是实现途径，中国特色社会主义理论体系是行动指南，中国特色社会主义制度是根本制度保障，中国特色社会主义文化是精神力量，它们统一于中国特色社会主义伟大实践。我们要始终高举中国特色社会主义伟大旗帜，坚定道路自信、理论自信、制度自信、文化自</a:t>
                      </a:r>
                      <a:r>
                        <a:rPr lang="zh-CN" sz="2800" b="1" kern="100" dirty="0" smtClean="0">
                          <a:effectLst/>
                          <a:latin typeface="Times New Roman"/>
                          <a:ea typeface="方正细黑一简体"/>
                          <a:cs typeface="Times New Roman"/>
                        </a:rPr>
                        <a:t>信</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201043"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中国特色社会主义制度是实现社会主义现代化、创造人民美好生活的必由之路。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中国特色社会主义道路是实现社会主义现代化、创造人民美好生活的必由之路。</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文化优势是一个国家的最大优势，文化竞争是国家间最根本的竞争。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制度优势是一个国家的最大优势，制度竞争是国家间最根本的竞争，制度稳则国家稳</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8664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6336704"/>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中国特色社会主义文化，源自于中国特色社会主义伟大实践。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中国特色社会主义文化，源自于中华优秀传统文化。中国特色社会主义文化植根于中国特色社会主义伟大实践。</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中国特色社会主义理论体系是激励全党全国各族人民奋勇前进的强大精神力量。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中国特色社会主义文化是激励全党全国各族人民奋勇前进的强大精神力量。</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我们要坚定道路自信、政治自信、理论自信、文化自信。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我们要坚定道路自信、理论自信、制度自信、文化自信</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2518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中国近代以来的全部历史告诉我们，中国的事情必须按照中国的特点、中国的实际来办，这是解决中国所有问题的正确之道。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上述论断旨在强调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要始终高举中国特色社会主义伟大旗帜　</a:t>
            </a:r>
            <a:r>
              <a:rPr lang="zh-CN" altLang="zh-CN" b="1" kern="100" dirty="0">
                <a:latin typeface="宋体"/>
                <a:cs typeface="宋体"/>
              </a:rPr>
              <a:t>②</a:t>
            </a:r>
            <a:r>
              <a:rPr lang="zh-CN" altLang="zh-CN" b="1" kern="100" dirty="0">
                <a:latin typeface="Times New Roman"/>
                <a:ea typeface="方正细黑一简体"/>
                <a:cs typeface="Times New Roman"/>
              </a:rPr>
              <a:t>要推动中国特色社会主义进行根本变革　</a:t>
            </a:r>
            <a:r>
              <a:rPr lang="zh-CN" altLang="zh-CN" b="1" kern="100" dirty="0">
                <a:latin typeface="宋体"/>
                <a:cs typeface="宋体"/>
              </a:rPr>
              <a:t>③</a:t>
            </a:r>
            <a:r>
              <a:rPr lang="zh-CN" altLang="zh-CN" b="1" kern="100" dirty="0">
                <a:latin typeface="Times New Roman"/>
                <a:ea typeface="方正细黑一简体"/>
                <a:cs typeface="Times New Roman"/>
              </a:rPr>
              <a:t>要坚定道路自信、理论自信、制度自信、文化自信　</a:t>
            </a:r>
            <a:r>
              <a:rPr lang="zh-CN" altLang="zh-CN" b="1" kern="100" dirty="0">
                <a:latin typeface="宋体"/>
                <a:cs typeface="宋体"/>
              </a:rPr>
              <a:t>④</a:t>
            </a:r>
            <a:r>
              <a:rPr lang="zh-CN" altLang="zh-CN" b="1" kern="100" dirty="0">
                <a:latin typeface="Times New Roman"/>
                <a:ea typeface="方正细黑一简体"/>
                <a:cs typeface="Times New Roman"/>
              </a:rPr>
              <a:t>要加深对什么是社会主义、怎样建设社会主义的认识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③④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340768"/>
            <a:ext cx="10975658" cy="3661864"/>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材料表明要始终高举中国特色社会主义伟大旗帜，坚定道路自信、理论自信、制度自信、文化自信，</a:t>
            </a:r>
            <a:r>
              <a:rPr lang="zh-CN" altLang="zh-CN" b="1" kern="100" dirty="0">
                <a:latin typeface="宋体"/>
                <a:cs typeface="宋体"/>
              </a:rPr>
              <a:t>①③</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根本变革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说法错误，排除。</a:t>
            </a:r>
            <a:r>
              <a:rPr lang="zh-CN" altLang="zh-CN" b="1" kern="100" dirty="0">
                <a:latin typeface="宋体"/>
                <a:cs typeface="宋体"/>
              </a:rPr>
              <a:t>④</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重要思想的内容，不符合题意。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中国特色社会主义道路是实现社会主义现代化、创造人民美好生活的必由之路，是实现中华民族伟大复兴的必由之路。我们要坚定不移沿着这条道路走下去，不动摇、不偏离、不变道。这是因为中国特色社会主义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是当代中国取得一切成绩和进步的根本原因</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是激励全党全国各族人民奋勇前进的强大精神力量</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适合中国国情、符合中国特点、顺应时代发展要求</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能够引领中国进步、增进人民福祉、实现民族复兴</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中国特色社会主义是当代中国取得一切成绩和进步的根本原因，</a:t>
            </a:r>
            <a:r>
              <a:rPr lang="zh-CN" altLang="zh-CN" b="1" kern="100" dirty="0">
                <a:latin typeface="宋体"/>
                <a:cs typeface="宋体"/>
              </a:rPr>
              <a:t>①</a:t>
            </a:r>
            <a:r>
              <a:rPr lang="zh-CN" altLang="zh-CN" b="1" kern="100" dirty="0">
                <a:latin typeface="Times New Roman"/>
                <a:ea typeface="方正细黑一简体"/>
                <a:cs typeface="Times New Roman"/>
              </a:rPr>
              <a:t>不选。中国特色社会主义文化是激励全党全国各族人民奋勇前进的强大精神力量，</a:t>
            </a:r>
            <a:r>
              <a:rPr lang="zh-CN" altLang="zh-CN" b="1" kern="100" dirty="0">
                <a:latin typeface="宋体"/>
                <a:cs typeface="宋体"/>
              </a:rPr>
              <a:t>②</a:t>
            </a:r>
            <a:r>
              <a:rPr lang="zh-CN" altLang="zh-CN" b="1" kern="100" dirty="0">
                <a:latin typeface="Times New Roman"/>
                <a:ea typeface="方正细黑一简体"/>
                <a:cs typeface="Times New Roman"/>
              </a:rPr>
              <a:t>不选。中国特色社会主义道路适合中国国情、符合中国特点、顺应时代发展要求，能够引领中国进步、增进人民福祉、实现民族复兴，我们要坚定不移沿着这条道路走下去，</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76672"/>
            <a:ext cx="10975658" cy="6110135"/>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P40</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我们要建设的是中国特色社会主义，而不是其他什么主义。中国特色社会主义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是党和人民大踏步赶上时代的重要法宝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是改革开放以来党的全部理论和实践的主题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是党和人民历尽千辛万苦、付出巨大代价取得的根本成</a:t>
            </a:r>
            <a:r>
              <a:rPr lang="zh-CN" altLang="zh-CN" b="1" kern="100" dirty="0" smtClean="0">
                <a:latin typeface="Times New Roman"/>
                <a:ea typeface="方正细黑一简体"/>
                <a:cs typeface="Times New Roman"/>
              </a:rPr>
              <a:t>就</a:t>
            </a:r>
            <a:r>
              <a:rPr lang="en-US" altLang="zh-CN" b="1" kern="100" dirty="0" smtClean="0">
                <a:latin typeface="Times New Roman"/>
                <a:ea typeface="方正细黑一简体"/>
                <a:cs typeface="Times New Roman"/>
              </a:rPr>
              <a:t> </a:t>
            </a:r>
          </a:p>
          <a:p>
            <a:pPr indent="71374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是中国共产党的立党之本、执政之基、力量之源</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改革开放是党和人民大踏步赶上时代的重要法宝，</a:t>
            </a:r>
            <a:r>
              <a:rPr lang="zh-CN" altLang="zh-CN" b="1" kern="100" dirty="0">
                <a:latin typeface="宋体"/>
                <a:cs typeface="宋体"/>
              </a:rPr>
              <a:t>①</a:t>
            </a:r>
            <a:r>
              <a:rPr lang="zh-CN" altLang="zh-CN" b="1" kern="100" dirty="0">
                <a:latin typeface="Times New Roman"/>
                <a:ea typeface="方正细黑一简体"/>
                <a:cs typeface="Times New Roman"/>
              </a:rPr>
              <a:t>不选。中国特色社会主义是改革开放以来党的全部理论和实践的主题，是党和人民历尽千辛万苦、付出巨大代价取得的根本成就，</a:t>
            </a:r>
            <a:r>
              <a:rPr lang="zh-CN" altLang="zh-CN" b="1" kern="100" dirty="0">
                <a:latin typeface="宋体"/>
                <a:cs typeface="宋体"/>
              </a:rPr>
              <a:t>②③</a:t>
            </a:r>
            <a:r>
              <a:rPr lang="zh-CN" altLang="zh-CN" b="1" kern="100" dirty="0">
                <a:latin typeface="Times New Roman"/>
                <a:ea typeface="方正细黑一简体"/>
                <a:cs typeface="Times New Roman"/>
              </a:rPr>
              <a:t>正确。始终做到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，是中国共产党的立党之本、执政之基、力量之源，</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从我国经济社会发展取得的巨大成就看坚持和发展中国特色社会主义的重要性</a:t>
            </a:r>
            <a:endParaRPr lang="zh-CN" altLang="zh-CN"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中华人民共和国成立至今，中国从饱经战乱、一穷二白的国家，成长为举足轻重的世界第二大经济体。中国人民的生活，从贫困到温饱，到总体小康，再到全面建成小康社会，进而开启第二个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百年奋斗目标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。中国为什么能？为什么是中国？习近平总书记指出，我们始终坚持解放思想、实事求是、与时俱进、求真务实，坚持马克思主义指导地位不动摇，坚持科学社会主义基本原则不动摇，勇敢推进</a:t>
            </a:r>
            <a:r>
              <a:rPr lang="zh-CN" altLang="zh-CN" b="1" kern="100" dirty="0" smtClean="0">
                <a:latin typeface="Times New Roman"/>
                <a:ea typeface="方正细黑一简体"/>
                <a:cs typeface="Times New Roman"/>
              </a:rPr>
              <a:t>理</a:t>
            </a:r>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zh-CN" altLang="zh-CN" b="1" kern="100" dirty="0">
                <a:latin typeface="Times New Roman"/>
                <a:ea typeface="方正细黑一简体"/>
                <a:cs typeface="Times New Roman"/>
              </a:rPr>
              <a:t>论创新、实践创新、制度创新、文化创新以及各方面创新，不断赋予中国特色社会主义以鲜明的实践特色、理论特色、民族特色、时代特色，形成了中国特色社会主义道路、理论、制度、文化，以不可辩驳的事实彰显了科学社会主义的鲜活生命力，社会主义的伟大旗帜始终在中国大地上高高飘扬！</a:t>
            </a:r>
            <a:endParaRPr lang="zh-CN" altLang="zh-CN" kern="100" dirty="0">
              <a:latin typeface="宋体"/>
              <a:cs typeface="Courier New"/>
            </a:endParaRPr>
          </a:p>
          <a:p>
            <a:pPr indent="0"/>
            <a:endParaRPr lang="zh-CN" altLang="en-US" dirty="0"/>
          </a:p>
          <a:p>
            <a:pPr indent="0"/>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．结合材料，分析改革开放以来中国取得一切成绩和进步的根本原因。</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改革开放以来，中国取得一切成绩和进步的根本原因，归结起来就是：中国共产党带领全国人民，开辟了中国特色社会主义道路，形成了中国特色社会主义理论体系，确立了中国特色社会主义制度，发展了中国特色社会主义文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2"/>
            <a:ext cx="10975658" cy="567808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．说明中国特色社会主义道路、理论、制度、文化的地位。</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中国特色社会主义道路是实现社会主义现代化、创造人民美好生活的必由之路，是实现中华民族伟大复兴的必由之路。</a:t>
            </a:r>
            <a:r>
              <a:rPr lang="zh-CN" altLang="zh-CN" b="1" kern="100" dirty="0">
                <a:latin typeface="宋体"/>
                <a:cs typeface="宋体"/>
              </a:rPr>
              <a:t>②</a:t>
            </a:r>
            <a:r>
              <a:rPr lang="zh-CN" altLang="zh-CN" b="1" kern="100" dirty="0">
                <a:latin typeface="Times New Roman"/>
                <a:ea typeface="方正细黑一简体"/>
                <a:cs typeface="Times New Roman"/>
              </a:rPr>
              <a:t>中国特色社会主义理论体系是指导党和人民实现中华民族伟大复兴的正确理论。</a:t>
            </a:r>
            <a:r>
              <a:rPr lang="zh-CN" altLang="zh-CN" b="1" kern="100" dirty="0">
                <a:latin typeface="宋体"/>
                <a:cs typeface="宋体"/>
              </a:rPr>
              <a:t>③</a:t>
            </a:r>
            <a:r>
              <a:rPr lang="zh-CN" altLang="zh-CN" b="1" kern="100" dirty="0">
                <a:latin typeface="Times New Roman"/>
                <a:ea typeface="方正细黑一简体"/>
                <a:cs typeface="Times New Roman"/>
              </a:rPr>
              <a:t>中国特色社会主义制度和国家治理体系是能够持续推动我国进步发展、确保拥有五千多年文明史的中华民族实现伟大复兴的制度和治理体系。</a:t>
            </a:r>
            <a:r>
              <a:rPr lang="zh-CN" altLang="zh-CN" b="1" kern="100" dirty="0">
                <a:latin typeface="宋体"/>
                <a:cs typeface="宋体"/>
              </a:rPr>
              <a:t>④</a:t>
            </a:r>
            <a:r>
              <a:rPr lang="zh-CN" altLang="zh-CN" b="1" kern="100" dirty="0">
                <a:latin typeface="Times New Roman"/>
                <a:ea typeface="方正细黑一简体"/>
                <a:cs typeface="Times New Roman"/>
              </a:rPr>
              <a:t>中国特色社会主义文化是激励全党全国各族人民奋勇前进的强大精神力量。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全面把握中国特色社会主义</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492978756"/>
              </p:ext>
            </p:extLst>
          </p:nvPr>
        </p:nvGraphicFramePr>
        <p:xfrm>
          <a:off x="985019" y="1806918"/>
          <a:ext cx="10513168" cy="4286378"/>
        </p:xfrm>
        <a:graphic>
          <a:graphicData uri="http://schemas.openxmlformats.org/drawingml/2006/table">
            <a:tbl>
              <a:tblPr/>
              <a:tblGrid>
                <a:gridCol w="996897"/>
                <a:gridCol w="9516271"/>
              </a:tblGrid>
              <a:tr h="214318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构成</a:t>
                      </a:r>
                      <a:endParaRPr lang="zh-CN" sz="2800" kern="10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中国特色社会主义是由中国特色社会主义道路、中国特色社会主义理论体系、中国特色社会主义制度、中国特色社会主义文化构成的</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318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关系</a:t>
                      </a:r>
                      <a:endParaRPr lang="zh-CN" sz="2800" kern="10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道路是必由之路、制度是根本制度保障、理论体系是正确理论、文化是强大精神力量。四者相互联系、相互作用，统一于中国特色社会主义伟大实践</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54454551"/>
              </p:ext>
            </p:extLst>
          </p:nvPr>
        </p:nvGraphicFramePr>
        <p:xfrm>
          <a:off x="753616" y="1052736"/>
          <a:ext cx="10528547" cy="5120640"/>
        </p:xfrm>
        <a:graphic>
          <a:graphicData uri="http://schemas.openxmlformats.org/drawingml/2006/table">
            <a:tbl>
              <a:tblPr/>
              <a:tblGrid>
                <a:gridCol w="664422"/>
                <a:gridCol w="9864125"/>
              </a:tblGrid>
              <a:tr h="191483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中国特色社会主义是当代中国发展进步的根本方向，只有中国特色社会主义才能发展中国。</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中国取得一切成绩和进步的根本原因，就是中国共产党带领全国人民，开辟了中国特色社会主义道路，形成了中国特色社会主义理论体系，确立了中国特色社会主义制度，发展了中国特色社会主义文</a:t>
                      </a:r>
                      <a:r>
                        <a:rPr lang="zh-CN" sz="2800" b="1" kern="100" dirty="0" smtClean="0">
                          <a:effectLst/>
                          <a:latin typeface="Times New Roman"/>
                          <a:ea typeface="方正细黑一简体"/>
                          <a:cs typeface="Times New Roman"/>
                        </a:rPr>
                        <a:t>化</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037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要求</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始终高举中国特色社会主义伟大旗帜，坚定道路自信、理论自信、制度自信、文化自信，促进中国特色社会主义事业的实现</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52951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64704"/>
            <a:ext cx="10975658" cy="4958009"/>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中国特色社会主义在中国能够成功的原因</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特色社会主义是实现全面建成小康社会、全面建成社会主义现代化强国、中华民族伟大复兴的必由之路，是焕发科学社会主义生机活力的中国实践，是创造人民美好生活的伟大事业。中国特色社会主义以其生动实践和伟大成就、以其独特魅力和巨大优越性，生动回答了中国特色社会主义为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这个重大问题。</a:t>
            </a:r>
            <a:endParaRPr lang="zh-CN" altLang="zh-CN" sz="1050" kern="100" dirty="0">
              <a:latin typeface="宋体"/>
              <a:cs typeface="Courier New"/>
            </a:endParaRPr>
          </a:p>
          <a:p>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中国特色社会主义开辟了中华民族伟大复兴的正确道路。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559225"/>
            <a:ext cx="11305256" cy="5534071"/>
          </a:xfrm>
        </p:spPr>
        <p:txBody>
          <a:bodyPr>
            <a:normAutofit/>
          </a:bodyPr>
          <a:lstStyle/>
          <a:p>
            <a:pPr indent="713740" algn="just">
              <a:tabLst>
                <a:tab pos="5311140"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特色社会主义焕发出科学社会主义的生机活力。中国特色社会主义既坚持了科学社会主义的基本原则，又根据时代条件不断赋予其鲜明的中国特色。我们党坚持把马克思主义基本原理同中国具体实际相结合，采取实事求是的态度，在深入把握世情国情党情的基础上，创造性地坚持和运用科学社会主义的基本原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中国特色社会主义造福最广大人民群众。我们党带领人民走社会主义道路、坚持和发展中国特色社会主义，就是为了实现中国共产党人的初心和使命，造福最广大人民群众，最终实现中华民族伟大复兴</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847257"/>
            <a:ext cx="11248468" cy="5102024"/>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sz="1050" kern="100" dirty="0">
              <a:latin typeface="宋体"/>
              <a:cs typeface="Courier New"/>
            </a:endParaRPr>
          </a:p>
          <a:p>
            <a:pPr indent="713740" algn="just">
              <a:tabLst>
                <a:tab pos="531114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坚定不移地走社会主义道路，大幅提升我国的经济实力、科技实力、综合国力；立足时代前沿、与时俱进的科学理论引领中国特色社会主义事业不断发展；借鉴古今中外的制度不断提升治理体系和治理能力；中国特色社会主义文化激发全民族创造活力</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从曾经面临</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被开除球籍</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的危险到</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地球村里最靓的仔</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，一项项成就展示了中国的自信与豪情。这说明中国特色社会主义道路、理论、制度、文化</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是决定当代中国命运的关键一招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是相互联系、相互作用的关系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能够引领中国实现中华民族伟大复兴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是改革开放以来我国取得一切成绩和进步的根本原因</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通过坚持中国特色社会主义道路、理论、制度、文化，我国取得了辉煌成就，</a:t>
            </a:r>
            <a:r>
              <a:rPr lang="zh-CN" altLang="zh-CN" b="1" kern="100" dirty="0">
                <a:latin typeface="宋体"/>
                <a:cs typeface="宋体"/>
              </a:rPr>
              <a:t>③④</a:t>
            </a:r>
            <a:r>
              <a:rPr lang="zh-CN" altLang="zh-CN" b="1" kern="100" dirty="0">
                <a:latin typeface="Times New Roman"/>
                <a:ea typeface="方正细黑一简体"/>
                <a:cs typeface="Times New Roman"/>
              </a:rPr>
              <a:t>正确且符合题意。改革开放是决定当代中国命运的关键一招，</a:t>
            </a:r>
            <a:r>
              <a:rPr lang="zh-CN" altLang="zh-CN" b="1" kern="100" dirty="0">
                <a:latin typeface="宋体"/>
                <a:cs typeface="宋体"/>
              </a:rPr>
              <a:t>①</a:t>
            </a:r>
            <a:r>
              <a:rPr lang="zh-CN" altLang="zh-CN" b="1" kern="100" dirty="0">
                <a:latin typeface="Times New Roman"/>
                <a:ea typeface="方正细黑一简体"/>
                <a:cs typeface="Times New Roman"/>
              </a:rPr>
              <a:t>错误。材料没有体现中国特色社会主义道路、理论、制度、文化的关系，</a:t>
            </a:r>
            <a:r>
              <a:rPr lang="zh-CN" altLang="zh-CN" b="1" kern="100" dirty="0">
                <a:latin typeface="宋体"/>
                <a:cs typeface="宋体"/>
              </a:rPr>
              <a:t>②</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822103"/>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多年来，我国国家建设取得了举世瞩目的历史性成就，这与中国特色社会主义道路、理论、制度、文化优势有着紧密而直接的内在逻辑联系。下列对道路自信、理论自信、制度自信和文化自信理解正确的是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道路自信：坚持党的集中统一领导，实现国家富强、民族振兴、人民幸福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文化自信：全面继承中华传统文化，不断增强全民族的文化自觉和文化自信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理论自信：立足我国实际，与时俱进，不断发展中国特色社会主义理论体系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制度自信：借鉴世界政治文明有益成果，推进国家治理体系和治理能力现代化</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坚持党的集中统一领导，实现国家富强、民族振兴、人民幸福，体现道路自信，</a:t>
            </a:r>
            <a:r>
              <a:rPr lang="zh-CN" altLang="zh-CN" b="1" kern="100" dirty="0">
                <a:latin typeface="宋体"/>
                <a:cs typeface="宋体"/>
              </a:rPr>
              <a:t>①</a:t>
            </a:r>
            <a:r>
              <a:rPr lang="zh-CN" altLang="zh-CN" b="1" kern="100" dirty="0">
                <a:latin typeface="Times New Roman"/>
                <a:ea typeface="方正细黑一简体"/>
                <a:cs typeface="Times New Roman"/>
              </a:rPr>
              <a:t>正确。要继承中华优秀传统文化，</a:t>
            </a:r>
            <a:r>
              <a:rPr lang="zh-CN" altLang="zh-CN" b="1" kern="100" dirty="0">
                <a:latin typeface="宋体"/>
                <a:cs typeface="宋体"/>
              </a:rPr>
              <a:t>②</a:t>
            </a:r>
            <a:r>
              <a:rPr lang="zh-CN" altLang="zh-CN" b="1" kern="100" dirty="0">
                <a:latin typeface="Times New Roman"/>
                <a:ea typeface="方正细黑一简体"/>
                <a:cs typeface="Times New Roman"/>
              </a:rPr>
              <a:t>错误。立足我国实际，与时俱进，不断发展中国特色社会主义理论体系，体现理论自信，</a:t>
            </a:r>
            <a:r>
              <a:rPr lang="zh-CN" altLang="zh-CN" b="1" kern="100" dirty="0">
                <a:latin typeface="宋体"/>
                <a:cs typeface="宋体"/>
              </a:rPr>
              <a:t>③</a:t>
            </a:r>
            <a:r>
              <a:rPr lang="zh-CN" altLang="zh-CN" b="1" kern="100" dirty="0">
                <a:latin typeface="Times New Roman"/>
                <a:ea typeface="方正细黑一简体"/>
                <a:cs typeface="Times New Roman"/>
              </a:rPr>
              <a:t>正确。借鉴世界政治文明有益成果不能体现制度自信，</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．新中国</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多年取得的历史性成就充分证明，中国特色社会主义制度植根中国大地，深得人民群众拥护，具有强大生命力。中国特色社会主义制度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ea typeface="Times New Roman"/>
                <a:cs typeface="Courier New"/>
              </a:rPr>
              <a:t> </a:t>
            </a:r>
            <a:r>
              <a:rPr lang="en-US" altLang="zh-CN" b="1" kern="100" dirty="0">
                <a:latin typeface="宋体"/>
                <a:ea typeface="Times New Roman"/>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是党和人民长期探索形成的科学制度体系</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是具有巨大优越性的制度</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是坚持和发展中国特色社会主义的必由之路</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符合我国国情和人民的根本利益，被广泛推广</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992327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17"/>
            <a:ext cx="10744412"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由材料可知，</a:t>
            </a:r>
            <a:r>
              <a:rPr lang="zh-CN" altLang="zh-CN" b="1" kern="100" dirty="0">
                <a:latin typeface="宋体"/>
                <a:cs typeface="宋体"/>
              </a:rPr>
              <a:t>①②</a:t>
            </a:r>
            <a:r>
              <a:rPr lang="zh-CN" altLang="zh-CN" b="1" kern="100" dirty="0">
                <a:latin typeface="Times New Roman"/>
                <a:ea typeface="方正细黑一简体"/>
                <a:cs typeface="Times New Roman"/>
              </a:rPr>
              <a:t>正确且符合题意；改革开放是坚持和发展中国特色社会主义的必由之路，</a:t>
            </a:r>
            <a:r>
              <a:rPr lang="zh-CN" altLang="zh-CN" b="1" kern="100" dirty="0">
                <a:latin typeface="宋体"/>
                <a:cs typeface="宋体"/>
              </a:rPr>
              <a:t>③</a:t>
            </a:r>
            <a:r>
              <a:rPr lang="zh-CN" altLang="zh-CN" b="1" kern="100" dirty="0">
                <a:latin typeface="Times New Roman"/>
                <a:ea typeface="方正细黑一简体"/>
                <a:cs typeface="Times New Roman"/>
              </a:rPr>
              <a:t>排除；中国特色社会主义制度符合中国国情，但不一定适合其他国家，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被广泛推广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说法不妥，</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623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086793" y="2492896"/>
            <a:ext cx="8395170" cy="20313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框题跟踪检测（六） 中国特色社会主义的创立、发展和完善</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375</TotalTime>
  <Words>7083</Words>
  <Application>Microsoft Office PowerPoint</Application>
  <PresentationFormat>自定义</PresentationFormat>
  <Paragraphs>314</Paragraphs>
  <Slides>61</Slides>
  <Notes>0</Notes>
  <HiddenSlides>0</HiddenSlides>
  <MMClips>0</MMClips>
  <ScaleCrop>false</ScaleCrop>
  <HeadingPairs>
    <vt:vector size="4" baseType="variant">
      <vt:variant>
        <vt:lpstr>主题</vt:lpstr>
      </vt:variant>
      <vt:variant>
        <vt:i4>1</vt:i4>
      </vt:variant>
      <vt:variant>
        <vt:lpstr>幻灯片标题</vt:lpstr>
      </vt:variant>
      <vt:variant>
        <vt:i4>61</vt:i4>
      </vt:variant>
    </vt:vector>
  </HeadingPairs>
  <TitlesOfParts>
    <vt:vector size="6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194</cp:revision>
  <dcterms:created xsi:type="dcterms:W3CDTF">2021-04-02T06:41:31Z</dcterms:created>
  <dcterms:modified xsi:type="dcterms:W3CDTF">2023-08-25T00:50:35Z</dcterms:modified>
</cp:coreProperties>
</file>